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6858000" cx="12192000"/>
  <p:notesSz cx="9926625" cy="6797675"/>
  <p:embeddedFontLst>
    <p:embeddedFont>
      <p:font typeface="EB Garamond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BGaramond-regular.fntdata"/><Relationship Id="rId20" Type="http://schemas.openxmlformats.org/officeDocument/2006/relationships/slide" Target="slides/slide15.xml"/><Relationship Id="rId42" Type="http://schemas.openxmlformats.org/officeDocument/2006/relationships/font" Target="fonts/EBGaramond-italic.fntdata"/><Relationship Id="rId41" Type="http://schemas.openxmlformats.org/officeDocument/2006/relationships/font" Target="fonts/EBGaramond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EBGaramond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654750" y="509825"/>
            <a:ext cx="6618075" cy="25491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92650" y="3228875"/>
            <a:ext cx="7941300" cy="305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9345625985_0_0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g29345625985_0_0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bc8dfbf57e_0_0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bc8dfbf57e_0_0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9329b2c38a_0_54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9329b2c38a_0_54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9329b2c38a_0_2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9329b2c38a_0_2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c693e5fa2e_0_46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c693e5fa2e_0_46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9329b2c38a_0_9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9329b2c38a_0_9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c6d6472d5e_0_0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c6d6472d5e_0_0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9329b2c38a_0_23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9329b2c38a_0_23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c67e8e7ad2_2_6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c67e8e7ad2_2_6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bd1ffbac2f_0_0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bd1ffbac2f_0_0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c67e8e7ad2_2_48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c67e8e7ad2_2_48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En pratique on a souvent plusieurs couches de transformations, donc la log-vraisemblance totale, c’est log⁡pZ(z)\log p_Z(z)logpZ​(z) plus la somme des log-déterminants de chaque couche.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329b2c38a_0_32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329b2c38a_0_32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9329b2c38a_0_67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9329b2c38a_0_67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I</a:t>
            </a:r>
            <a:r>
              <a:rPr lang="fr-FR"/>
              <a:t>ci je présente les Masked Autoregressive Flows, ou MAF. L’idée centrale, c’est de modéliser un vecteur xxx de façon autoregressive : chaque composante xix_ixi​ est modélisée conditionnellement aux précédentes x&lt;ix_{&lt;i}x&lt;i​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Concrètement, on fait une transformation élément par élément. Pour chaque dimension iii, on part d’une variable latente ziz_izi​ — typiquement gaussienne — et on fabrique xix_ixi​ via une transformation affine 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Le point important, c’est que μi\mu_iμi​ et σi\sigma_iσi​ ne sont pas des constantes : elles sont prédites par un réseau de neurones, mais un réseau “masqué”.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Le masquage causal, c’est exactement MADE : on applique des masques sur les matrices de poids pour garantir que la sortie associée à la dimension iii ne dépend que de x1,…,xi−1x_1,\dots,x_{i-1}x1​,…,xi−1​, jamais de xix_ixi​ ou des futures.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Résultat : côté apprentissage, c’est très efficace parce qu’on a une vraisemblance exacte et différentiable. On évite une approximation variationnelle comme dans les VAE.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En revanche, pour générer des échantillons, c’est plus lent : on doit produire x1x_1x1​, puis x2x_2x2​, etc., de manière séquentielle. C’est le coût de l’autoregressivité.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c619f38723_1_0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c619f38723_1_0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c73f7c293a_1_1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c73f7c293a_1_1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Observed anomaly patterns. Visual inspection reveals a small number of recurring qualitative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patterns. The categories below are descriptive summaries of commonly observed behaviors, rather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than a strict or exhaustive classification.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/>
              <a:t>AGN-like spectral outliers. </a:t>
            </a:r>
            <a:r>
              <a:rPr lang="fr-FR"/>
              <a:t>Several candidates exhibit broad or asymmetric emission lines that de-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viate strongly from the bulk of the DESI sample. These rare spectral signatures are primarily high-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lighted by spectrum-based anomaly scores.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/>
              <a:t>Strong gravitational lens candidates.</a:t>
            </a:r>
            <a:r>
              <a:rPr lang="fr-FR"/>
              <a:t> Some high-ranking anomalies display arc-like or ring-like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morphologies in Euclid imaging, combined with spectra that are difficult to interpret as a single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galaxy. These systems are typically emphasized by multimodal embeddings, suggesting a genuinely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cross-modal anomaly signal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/>
              <a:t>Post-starburst and quiescent galaxies.</a:t>
            </a:r>
            <a:r>
              <a:rPr lang="fr-FR"/>
              <a:t> A subset of image-driven anomalies corresponds to smooth,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early-type morphologies whose spectra show strong Balmer absorption and weak or absent emission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lines, consistent with rare or transitional evolutionary states.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/>
              <a:t>Instrumental or processing artefacts</a:t>
            </a:r>
            <a:r>
              <a:rPr lang="fr-FR"/>
              <a:t>. Diffraction spikes, saturation effects, ghosts, and residual im-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age defects are frequently detected as strong image-only outliers. While not of direct astrophysical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interest, these cases serve as a useful control, illustrating how multimodal information can down-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weight purely instrumental anomalies.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9329b2c38a_0_61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9329b2c38a_0_61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Observed anomaly patterns. Visual inspection reveals a small number of recurring qualitative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patterns. The categories below are descriptive summaries of commonly observed behaviors, rather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than a strict or exhaustive classification.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/>
              <a:t>AGN-like spectral outliers. </a:t>
            </a:r>
            <a:r>
              <a:rPr lang="fr-FR"/>
              <a:t>Several candidates exhibit broad or asymmetric emission lines that de-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viate strongly from the bulk of the DESI sample. These rare spectral signatures are primarily high-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lighted by spectrum-based anomaly scores.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/>
              <a:t>Strong gravitational lens candidates.</a:t>
            </a:r>
            <a:r>
              <a:rPr lang="fr-FR"/>
              <a:t> Some high-ranking anomalies display arc-like or ring-like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morphologies in Euclid imaging, combined with spectra that are difficult to interpret as a single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galaxy. These systems are typically emphasized by multimodal embeddings, suggesting a genuinely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cross-modal anomaly signal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/>
              <a:t>Post-starburst and quiescent galaxies.</a:t>
            </a:r>
            <a:r>
              <a:rPr lang="fr-FR"/>
              <a:t> A subset of image-driven anomalies corresponds to smooth,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early-type morphologies whose spectra show strong Balmer absorption and weak or absent emission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lines, consistent with rare or transitional evolutionary states.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/>
              <a:t>Instrumental or processing artefacts</a:t>
            </a:r>
            <a:r>
              <a:rPr lang="fr-FR"/>
              <a:t>. Diffraction spikes, saturation effects, ghosts, and residual im-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age defects are frequently detected as strong image-only outliers. While not of direct astrophysical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interest, these cases serve as a useful control, illustrating how multimodal information can down-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/>
              <a:t>weight purely instrumental anomalies.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9329b2c38a_4_22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9329b2c38a_4_22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9329b2c38a_4_28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9329b2c38a_4_28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9329b2c38a_4_34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9329b2c38a_4_34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9329b2c38a_0_77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9329b2c38a_0_77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c693e5fa2e_0_31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c693e5fa2e_0_31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c73f7c293a_1_30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c73f7c293a_1_30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49e03e5e6_0_12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49e03e5e6_0_12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c89dcc5c6c_0_0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c89dcc5c6c_0_0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970509adbc_0_21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970509adbc_0_21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970509adbc_0_11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970509adbc_0_11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c89dcc5c6c_2_9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c89dcc5c6c_2_9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9329b2c38a_0_83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39329b2c38a_0_83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c67e8e7ad2_2_40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c67e8e7ad2_2_40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329b2c38a_0_48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329b2c38a_0_48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9329b2c38a_0_39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9329b2c38a_0_39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42d62569c_1_1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c42d62569c_1_1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c693e5fa2e_0_5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c693e5fa2e_0_5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9329b2c38a_4_5:notes"/>
          <p:cNvSpPr/>
          <p:nvPr>
            <p:ph idx="2" type="sldImg"/>
          </p:nvPr>
        </p:nvSpPr>
        <p:spPr>
          <a:xfrm>
            <a:off x="1654750" y="509825"/>
            <a:ext cx="6618000" cy="254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9329b2c38a_4_5:notes"/>
          <p:cNvSpPr txBox="1"/>
          <p:nvPr>
            <p:ph idx="1" type="body"/>
          </p:nvPr>
        </p:nvSpPr>
        <p:spPr>
          <a:xfrm>
            <a:off x="992650" y="3228875"/>
            <a:ext cx="7941300" cy="30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A59D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440"/>
              <a:buNone/>
              <a:defRPr sz="2400">
                <a:solidFill>
                  <a:srgbClr val="424A54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1271464" y="6356350"/>
            <a:ext cx="230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117434" y="332656"/>
            <a:ext cx="2230016" cy="660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5280" lvl="0" marL="457200" rtl="0">
              <a:spcBef>
                <a:spcPts val="1000"/>
              </a:spcBef>
              <a:spcAft>
                <a:spcPts val="0"/>
              </a:spcAft>
              <a:buSzPts val="1680"/>
              <a:buChar char="❑"/>
              <a:defRPr/>
            </a:lvl1pPr>
            <a:lvl2pPr indent="-381000" lvl="1" marL="914400" rtl="0">
              <a:spcBef>
                <a:spcPts val="500"/>
              </a:spcBef>
              <a:spcAft>
                <a:spcPts val="0"/>
              </a:spcAft>
              <a:buSzPts val="2400"/>
              <a:buChar char="▪"/>
              <a:defRPr/>
            </a:lvl2pPr>
            <a:lvl3pPr indent="-304800" lvl="2" marL="1371600" rtl="0">
              <a:spcBef>
                <a:spcPts val="500"/>
              </a:spcBef>
              <a:spcAft>
                <a:spcPts val="0"/>
              </a:spcAft>
              <a:buSzPts val="1200"/>
              <a:buChar char="❑"/>
              <a:defRPr/>
            </a:lvl3pPr>
            <a:lvl4pPr indent="-342900" lvl="3" marL="1828800" rtl="0"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A59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838200" y="1825625"/>
            <a:ext cx="10515600" cy="419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9718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080"/>
              <a:buChar char="❑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▪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80"/>
              <a:buChar char="❑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▪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0" type="dt"/>
          </p:nvPr>
        </p:nvSpPr>
        <p:spPr>
          <a:xfrm>
            <a:off x="1271464" y="6356350"/>
            <a:ext cx="230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ctrTitle"/>
          </p:nvPr>
        </p:nvSpPr>
        <p:spPr>
          <a:xfrm>
            <a:off x="1524000" y="1122363"/>
            <a:ext cx="9144000" cy="187458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A59D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subTitle"/>
          </p:nvPr>
        </p:nvSpPr>
        <p:spPr>
          <a:xfrm>
            <a:off x="1524000" y="3933056"/>
            <a:ext cx="9144000" cy="1324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440"/>
              <a:buNone/>
              <a:defRPr sz="2400">
                <a:solidFill>
                  <a:srgbClr val="424A54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8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1271464" y="6356350"/>
            <a:ext cx="230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A59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9718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080"/>
              <a:buChar char="❑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▪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80"/>
              <a:buChar char="❑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▪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9718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080"/>
              <a:buChar char="❑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▪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80"/>
              <a:buChar char="❑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▪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1271464" y="6356350"/>
            <a:ext cx="230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A59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44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8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9718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080"/>
              <a:buChar char="❑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▪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80"/>
              <a:buChar char="❑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▪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44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8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9718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080"/>
              <a:buChar char="❑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▪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80"/>
              <a:buChar char="❑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▪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0" type="dt"/>
          </p:nvPr>
        </p:nvSpPr>
        <p:spPr>
          <a:xfrm>
            <a:off x="1271464" y="6356350"/>
            <a:ext cx="230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A59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1271464" y="6356350"/>
            <a:ext cx="230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idx="10" type="dt"/>
          </p:nvPr>
        </p:nvSpPr>
        <p:spPr>
          <a:xfrm>
            <a:off x="1271464" y="6356350"/>
            <a:ext cx="230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A59D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052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920"/>
              <a:buChar char="❑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2800"/>
              <a:buChar char="▪"/>
              <a:defRPr sz="2800"/>
            </a:lvl2pPr>
            <a:lvl3pPr indent="-32004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440"/>
              <a:buChar char="❑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2000"/>
              <a:buChar char="▪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96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72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1271464" y="6356350"/>
            <a:ext cx="230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A59D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920"/>
              <a:buFont typeface="Noto Sans Symbols"/>
              <a:buNone/>
              <a:defRPr b="1" i="0" sz="3200" u="none" cap="none" strike="noStrike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440"/>
              <a:buFont typeface="Noto Sans Symbols"/>
              <a:buNone/>
              <a:defRPr b="0" i="0" sz="2400" u="none" cap="none" strike="noStrike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96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72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10"/>
          <p:cNvSpPr txBox="1"/>
          <p:nvPr>
            <p:ph idx="10" type="dt"/>
          </p:nvPr>
        </p:nvSpPr>
        <p:spPr>
          <a:xfrm>
            <a:off x="1271464" y="6356350"/>
            <a:ext cx="230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5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5A59D"/>
              </a:buClr>
              <a:buSzPts val="4400"/>
              <a:buFont typeface="Calibri"/>
              <a:buNone/>
              <a:defRPr b="1" i="0" sz="4400" u="none" cap="none" strike="noStrike">
                <a:solidFill>
                  <a:srgbClr val="45A5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19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528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680"/>
              <a:buFont typeface="Noto Sans Symbols"/>
              <a:buChar char="❑"/>
              <a:defRPr b="1" i="0" sz="2800" u="none" cap="none" strike="noStrike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200"/>
              <a:buFont typeface="Noto Sans Symbols"/>
              <a:buChar char="❑"/>
              <a:defRPr b="0" i="0" sz="2000" u="none" cap="none" strike="noStrike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24A54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1271464" y="6356350"/>
            <a:ext cx="230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8.png"/><Relationship Id="rId5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png"/><Relationship Id="rId4" Type="http://schemas.openxmlformats.org/officeDocument/2006/relationships/image" Target="../media/image38.png"/><Relationship Id="rId9" Type="http://schemas.openxmlformats.org/officeDocument/2006/relationships/image" Target="../media/image48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Relationship Id="rId4" Type="http://schemas.openxmlformats.org/officeDocument/2006/relationships/image" Target="../media/image31.png"/><Relationship Id="rId5" Type="http://schemas.openxmlformats.org/officeDocument/2006/relationships/image" Target="../media/image40.png"/><Relationship Id="rId6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1.png"/><Relationship Id="rId4" Type="http://schemas.openxmlformats.org/officeDocument/2006/relationships/image" Target="../media/image43.png"/><Relationship Id="rId5" Type="http://schemas.openxmlformats.org/officeDocument/2006/relationships/image" Target="../media/image42.png"/><Relationship Id="rId6" Type="http://schemas.openxmlformats.org/officeDocument/2006/relationships/image" Target="../media/image46.png"/><Relationship Id="rId7" Type="http://schemas.openxmlformats.org/officeDocument/2006/relationships/image" Target="../media/image4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7.png"/><Relationship Id="rId4" Type="http://schemas.openxmlformats.org/officeDocument/2006/relationships/image" Target="../media/image4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4.png"/><Relationship Id="rId4" Type="http://schemas.openxmlformats.org/officeDocument/2006/relationships/image" Target="../media/image51.png"/><Relationship Id="rId5" Type="http://schemas.openxmlformats.org/officeDocument/2006/relationships/image" Target="../media/image5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5.png"/><Relationship Id="rId4" Type="http://schemas.openxmlformats.org/officeDocument/2006/relationships/image" Target="../media/image5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2.png"/><Relationship Id="rId4" Type="http://schemas.openxmlformats.org/officeDocument/2006/relationships/image" Target="../media/image67.png"/><Relationship Id="rId5" Type="http://schemas.openxmlformats.org/officeDocument/2006/relationships/image" Target="../media/image5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5.png"/><Relationship Id="rId4" Type="http://schemas.openxmlformats.org/officeDocument/2006/relationships/image" Target="../media/image6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7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8.png"/><Relationship Id="rId4" Type="http://schemas.openxmlformats.org/officeDocument/2006/relationships/image" Target="../media/image64.png"/><Relationship Id="rId5" Type="http://schemas.openxmlformats.org/officeDocument/2006/relationships/image" Target="../media/image66.png"/><Relationship Id="rId6" Type="http://schemas.openxmlformats.org/officeDocument/2006/relationships/image" Target="../media/image83.png"/></Relationships>
</file>

<file path=ppt/slides/_rels/slide3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81.jpg"/><Relationship Id="rId13" Type="http://schemas.openxmlformats.org/officeDocument/2006/relationships/image" Target="../media/image73.png"/><Relationship Id="rId1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2.png"/><Relationship Id="rId4" Type="http://schemas.openxmlformats.org/officeDocument/2006/relationships/image" Target="../media/image77.png"/><Relationship Id="rId9" Type="http://schemas.openxmlformats.org/officeDocument/2006/relationships/image" Target="../media/image85.png"/><Relationship Id="rId15" Type="http://schemas.openxmlformats.org/officeDocument/2006/relationships/image" Target="../media/image82.png"/><Relationship Id="rId14" Type="http://schemas.openxmlformats.org/officeDocument/2006/relationships/image" Target="../media/image80.png"/><Relationship Id="rId17" Type="http://schemas.openxmlformats.org/officeDocument/2006/relationships/image" Target="../media/image76.png"/><Relationship Id="rId16" Type="http://schemas.openxmlformats.org/officeDocument/2006/relationships/image" Target="../media/image79.png"/><Relationship Id="rId5" Type="http://schemas.openxmlformats.org/officeDocument/2006/relationships/image" Target="../media/image69.png"/><Relationship Id="rId19" Type="http://schemas.openxmlformats.org/officeDocument/2006/relationships/image" Target="../media/image84.png"/><Relationship Id="rId6" Type="http://schemas.openxmlformats.org/officeDocument/2006/relationships/image" Target="../media/image88.png"/><Relationship Id="rId18" Type="http://schemas.openxmlformats.org/officeDocument/2006/relationships/image" Target="../media/image86.png"/><Relationship Id="rId7" Type="http://schemas.openxmlformats.org/officeDocument/2006/relationships/image" Target="../media/image71.png"/><Relationship Id="rId8" Type="http://schemas.openxmlformats.org/officeDocument/2006/relationships/image" Target="../media/image7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28.png"/><Relationship Id="rId5" Type="http://schemas.openxmlformats.org/officeDocument/2006/relationships/image" Target="../media/image19.png"/><Relationship Id="rId6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Relationship Id="rId4" Type="http://schemas.openxmlformats.org/officeDocument/2006/relationships/image" Target="../media/image39.png"/><Relationship Id="rId5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/>
          <p:nvPr>
            <p:ph type="title"/>
          </p:nvPr>
        </p:nvSpPr>
        <p:spPr>
          <a:xfrm>
            <a:off x="469365" y="544478"/>
            <a:ext cx="10515600" cy="23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300">
                <a:latin typeface="EB Garamond"/>
                <a:ea typeface="EB Garamond"/>
                <a:cs typeface="EB Garamond"/>
                <a:sym typeface="EB Garamond"/>
              </a:rPr>
              <a:t>B</a:t>
            </a:r>
            <a:r>
              <a:rPr lang="fr-FR" sz="3300">
                <a:latin typeface="EB Garamond"/>
                <a:ea typeface="EB Garamond"/>
                <a:cs typeface="EB Garamond"/>
                <a:sym typeface="EB Garamond"/>
              </a:rPr>
              <a:t>ENCHMARKING FOUNDATION MODELS FOR UNSUPERVISED DISCOVERY IN LARGE MULTIMODAL ASTROPHYSICAL DATASETS</a:t>
            </a:r>
            <a:endParaRPr sz="3300"/>
          </a:p>
        </p:txBody>
      </p: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466980" y="3177398"/>
            <a:ext cx="11009100" cy="18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1440"/>
              <a:buNone/>
            </a:pPr>
            <a:r>
              <a:rPr lang="fr-FR"/>
              <a:t>Maxime RONCERAY</a:t>
            </a:r>
            <a:r>
              <a:rPr b="0" lang="fr-FR" sz="1000">
                <a:latin typeface="EB Garamond"/>
                <a:ea typeface="EB Garamond"/>
                <a:cs typeface="EB Garamond"/>
                <a:sym typeface="EB Garamond"/>
              </a:rPr>
              <a:t>(1)</a:t>
            </a:r>
            <a:r>
              <a:rPr b="0" lang="fr-FR" sz="1500">
                <a:latin typeface="EB Garamond"/>
                <a:ea typeface="EB Garamond"/>
                <a:cs typeface="EB Garamond"/>
                <a:sym typeface="EB Garamond"/>
              </a:rPr>
              <a:t> </a:t>
            </a:r>
            <a:r>
              <a:rPr lang="fr-FR"/>
              <a:t>- Marc Huertas-Company</a:t>
            </a:r>
            <a:r>
              <a:rPr b="0" lang="fr-FR" sz="1000">
                <a:latin typeface="EB Garamond"/>
                <a:ea typeface="EB Garamond"/>
                <a:cs typeface="EB Garamond"/>
                <a:sym typeface="EB Garamond"/>
              </a:rPr>
              <a:t>(3)(4)</a:t>
            </a:r>
            <a:r>
              <a:rPr lang="fr-FR"/>
              <a:t> - Alexandre Chanson</a:t>
            </a:r>
            <a:r>
              <a:rPr b="0" lang="fr-FR" sz="1000">
                <a:latin typeface="EB Garamond"/>
                <a:ea typeface="EB Garamond"/>
                <a:cs typeface="EB Garamond"/>
                <a:sym typeface="EB Garamond"/>
              </a:rPr>
              <a:t>(2) </a:t>
            </a:r>
            <a:r>
              <a:rPr lang="fr-FR"/>
              <a:t>- Malgorzata Siudek</a:t>
            </a:r>
            <a:r>
              <a:rPr b="0" lang="fr-FR" sz="1000">
                <a:latin typeface="EB Garamond"/>
                <a:ea typeface="EB Garamond"/>
                <a:cs typeface="EB Garamond"/>
                <a:sym typeface="EB Garamond"/>
              </a:rPr>
              <a:t>(3)</a:t>
            </a:r>
            <a:r>
              <a:rPr lang="fr-FR"/>
              <a:t> - Anna Preto</a:t>
            </a:r>
            <a:r>
              <a:rPr b="0" lang="fr-FR" sz="1000">
                <a:latin typeface="EB Garamond"/>
                <a:ea typeface="EB Garamond"/>
                <a:cs typeface="EB Garamond"/>
                <a:sym typeface="EB Garamond"/>
              </a:rPr>
              <a:t>(6)(11)</a:t>
            </a:r>
            <a:r>
              <a:rPr lang="fr-FR" sz="1900"/>
              <a:t> </a:t>
            </a:r>
            <a:r>
              <a:rPr lang="fr-FR"/>
              <a:t>- Julien Zoubian</a:t>
            </a:r>
            <a:r>
              <a:rPr b="0" lang="fr-FR" sz="1000">
                <a:latin typeface="EB Garamond"/>
                <a:ea typeface="EB Garamond"/>
                <a:cs typeface="EB Garamond"/>
                <a:sym typeface="EB Garamond"/>
              </a:rPr>
              <a:t>(7) (8)</a:t>
            </a:r>
            <a:r>
              <a:rPr lang="fr-FR"/>
              <a:t> - Michael J.Smith</a:t>
            </a:r>
            <a:r>
              <a:rPr b="0" lang="fr-FR" sz="1000">
                <a:latin typeface="EB Garamond"/>
                <a:ea typeface="EB Garamond"/>
                <a:cs typeface="EB Garamond"/>
                <a:sym typeface="EB Garamond"/>
              </a:rPr>
              <a:t> (5)</a:t>
            </a:r>
            <a:r>
              <a:rPr lang="fr-FR"/>
              <a:t> - </a:t>
            </a:r>
            <a:r>
              <a:rPr lang="fr-FR"/>
              <a:t>Clara Bonini</a:t>
            </a:r>
            <a:r>
              <a:rPr b="0" lang="fr-FR" sz="1000">
                <a:latin typeface="EB Garamond"/>
                <a:ea typeface="EB Garamond"/>
                <a:cs typeface="EB Garamond"/>
                <a:sym typeface="EB Garamond"/>
              </a:rPr>
              <a:t> (8)(9)(10)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+ AstroINFO Collaboration</a:t>
            </a:r>
            <a:endParaRPr/>
          </a:p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0" name="Google Shape;80;p12"/>
          <p:cNvSpPr txBox="1"/>
          <p:nvPr/>
        </p:nvSpPr>
        <p:spPr>
          <a:xfrm>
            <a:off x="3169450" y="6356350"/>
            <a:ext cx="5840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Blois</a:t>
            </a:r>
            <a:r>
              <a:rPr b="1" lang="fr-FR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- 12 février 2026</a:t>
            </a:r>
            <a:endParaRPr b="1" sz="1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2"/>
          <p:cNvSpPr/>
          <p:nvPr/>
        </p:nvSpPr>
        <p:spPr>
          <a:xfrm>
            <a:off x="8792900" y="179750"/>
            <a:ext cx="3310200" cy="1201500"/>
          </a:xfrm>
          <a:prstGeom prst="rect">
            <a:avLst/>
          </a:prstGeom>
          <a:solidFill>
            <a:srgbClr val="FEFAF8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22625" y="179750"/>
            <a:ext cx="1093501" cy="109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800" y="179750"/>
            <a:ext cx="1769850" cy="10130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2"/>
          <p:cNvSpPr txBox="1"/>
          <p:nvPr/>
        </p:nvSpPr>
        <p:spPr>
          <a:xfrm>
            <a:off x="608125" y="4744650"/>
            <a:ext cx="102333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(1) 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Université de Tours - 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(2)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LIFAT - 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(3)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Instituto de Astrofísica de Canarias -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(4)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 Institut d’Astrophysique de Paris - 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(5)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Harvard - 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(6)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Astroparticule et Cosmologie - 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(7)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CPPM - 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(8)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Aix Marseille Univ - 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(9)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CNES - 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(10)</a:t>
            </a:r>
            <a:r>
              <a:rPr lang="fr-FR" sz="17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LAM - (11)Mews Labs</a:t>
            </a:r>
            <a:endParaRPr sz="1700">
              <a:solidFill>
                <a:srgbClr val="424A54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85" name="Google Shape;85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35450" y="179750"/>
            <a:ext cx="1093500" cy="109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Anomalies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78" name="Google Shape;178;p21"/>
          <p:cNvSpPr txBox="1"/>
          <p:nvPr>
            <p:ph idx="1" type="body"/>
          </p:nvPr>
        </p:nvSpPr>
        <p:spPr>
          <a:xfrm>
            <a:off x="359025" y="1532800"/>
            <a:ext cx="5861100" cy="419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92036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38571"/>
              <a:buChar char="❑"/>
            </a:pPr>
            <a:r>
              <a:rPr lang="fr-FR"/>
              <a:t>Strong gravitational lenses (a)</a:t>
            </a:r>
            <a:endParaRPr/>
          </a:p>
          <a:p>
            <a:pPr indent="-33432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▪"/>
            </a:pPr>
            <a:r>
              <a:rPr lang="fr-FR"/>
              <a:t>Multiple images or arcs of a background source caused by massive objects bending light</a:t>
            </a:r>
            <a:endParaRPr/>
          </a:p>
          <a:p>
            <a:pPr indent="-29203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38571"/>
              <a:buChar char="❑"/>
            </a:pPr>
            <a:r>
              <a:rPr lang="fr-FR"/>
              <a:t>Unusual morphologies </a:t>
            </a:r>
            <a:endParaRPr/>
          </a:p>
          <a:p>
            <a:pPr indent="-33432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▪"/>
            </a:pPr>
            <a:r>
              <a:rPr lang="fr-FR"/>
              <a:t>Galaxy Mergers (b)</a:t>
            </a:r>
            <a:endParaRPr/>
          </a:p>
          <a:p>
            <a:pPr indent="-33432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▪"/>
            </a:pPr>
            <a:r>
              <a:rPr lang="fr-FR"/>
              <a:t>Rings</a:t>
            </a:r>
            <a:endParaRPr/>
          </a:p>
          <a:p>
            <a:pPr indent="-33432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▪"/>
            </a:pPr>
            <a:r>
              <a:rPr lang="fr-FR"/>
              <a:t>jellyfish galaxies</a:t>
            </a:r>
            <a:endParaRPr/>
          </a:p>
          <a:p>
            <a:pPr indent="-33432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▪"/>
            </a:pPr>
            <a:r>
              <a:rPr lang="fr-FR"/>
              <a:t>Active  galactic nuclei   </a:t>
            </a:r>
            <a:endParaRPr/>
          </a:p>
          <a:p>
            <a:pPr indent="-29203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38571"/>
              <a:buChar char="❑"/>
            </a:pPr>
            <a:r>
              <a:rPr lang="fr-FR"/>
              <a:t>Instrumental artefacts (d)</a:t>
            </a:r>
            <a:endParaRPr/>
          </a:p>
          <a:p>
            <a:pPr indent="-33432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75000"/>
              <a:buChar char="▪"/>
            </a:pPr>
            <a:r>
              <a:rPr lang="fr-FR"/>
              <a:t>not useful but should appear out of distribution</a:t>
            </a:r>
            <a:endParaRPr/>
          </a:p>
        </p:txBody>
      </p:sp>
      <p:sp>
        <p:nvSpPr>
          <p:cNvPr id="179" name="Google Shape;179;p2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80" name="Google Shape;180;p21" title="Capture d’écran 2026-02-05 à 08.40.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4600" y="893775"/>
            <a:ext cx="5795249" cy="492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1"/>
          <p:cNvSpPr txBox="1"/>
          <p:nvPr/>
        </p:nvSpPr>
        <p:spPr>
          <a:xfrm>
            <a:off x="11353800" y="2678475"/>
            <a:ext cx="576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(a)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8977275" y="958600"/>
            <a:ext cx="576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(a)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1"/>
          <p:cNvSpPr txBox="1"/>
          <p:nvPr/>
        </p:nvSpPr>
        <p:spPr>
          <a:xfrm>
            <a:off x="6264600" y="2563125"/>
            <a:ext cx="9495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(b)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1"/>
          <p:cNvSpPr txBox="1"/>
          <p:nvPr/>
        </p:nvSpPr>
        <p:spPr>
          <a:xfrm>
            <a:off x="10603675" y="901000"/>
            <a:ext cx="9930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(d)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1"/>
          <p:cNvSpPr/>
          <p:nvPr/>
        </p:nvSpPr>
        <p:spPr>
          <a:xfrm>
            <a:off x="69775" y="1476250"/>
            <a:ext cx="6150300" cy="3098400"/>
          </a:xfrm>
          <a:prstGeom prst="rect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1"/>
          <p:cNvSpPr/>
          <p:nvPr/>
        </p:nvSpPr>
        <p:spPr>
          <a:xfrm flipH="1" rot="10800000">
            <a:off x="82625" y="4574650"/>
            <a:ext cx="6137400" cy="1294500"/>
          </a:xfrm>
          <a:prstGeom prst="rect">
            <a:avLst/>
          </a:prstGeom>
          <a:noFill/>
          <a:ln cap="flat" cmpd="sng" w="7620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1"/>
          <p:cNvSpPr txBox="1"/>
          <p:nvPr/>
        </p:nvSpPr>
        <p:spPr>
          <a:xfrm>
            <a:off x="3680100" y="958600"/>
            <a:ext cx="2584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Astrophysical</a:t>
            </a:r>
            <a:endParaRPr b="1" sz="2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1"/>
          <p:cNvSpPr txBox="1"/>
          <p:nvPr/>
        </p:nvSpPr>
        <p:spPr>
          <a:xfrm>
            <a:off x="4120775" y="4058050"/>
            <a:ext cx="2584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Artefacts</a:t>
            </a:r>
            <a:endParaRPr b="1" sz="2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Anomaly detection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94" name="Google Shape;194;p22"/>
          <p:cNvSpPr txBox="1"/>
          <p:nvPr>
            <p:ph idx="1" type="body"/>
          </p:nvPr>
        </p:nvSpPr>
        <p:spPr>
          <a:xfrm>
            <a:off x="1008300" y="1825625"/>
            <a:ext cx="6138900" cy="419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Anomaly</a:t>
            </a:r>
            <a:r>
              <a:rPr lang="fr-FR"/>
              <a:t> detection → classic unsupervised problem</a:t>
            </a:r>
            <a:endParaRPr/>
          </a:p>
          <a:p>
            <a:pPr indent="-297180" lvl="0" marL="457200" rtl="0" algn="l">
              <a:spcBef>
                <a:spcPts val="1000"/>
              </a:spcBef>
              <a:spcAft>
                <a:spcPts val="0"/>
              </a:spcAft>
              <a:buSzPts val="1080"/>
              <a:buChar char="❑"/>
            </a:pPr>
            <a:r>
              <a:rPr lang="fr-FR"/>
              <a:t>Classic methods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fr-FR"/>
              <a:t>Isolation forest, One class SVM …</a:t>
            </a:r>
            <a:endParaRPr/>
          </a:p>
          <a:p>
            <a:pPr indent="-297180" lvl="0" marL="457200" rtl="0" algn="l">
              <a:spcBef>
                <a:spcPts val="0"/>
              </a:spcBef>
              <a:spcAft>
                <a:spcPts val="0"/>
              </a:spcAft>
              <a:buSzPts val="1080"/>
              <a:buChar char="❑"/>
            </a:pPr>
            <a:r>
              <a:rPr lang="fr-FR"/>
              <a:t>Neural net based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fr-FR"/>
              <a:t>VAE trained on real and simulated data </a:t>
            </a:r>
            <a:r>
              <a:rPr lang="fr-FR" sz="1800"/>
              <a:t>(https://arxiv.org/pdf/2003.08263)</a:t>
            </a:r>
            <a:r>
              <a:rPr lang="fr-FR"/>
              <a:t>	</a:t>
            </a:r>
            <a:endParaRPr/>
          </a:p>
        </p:txBody>
      </p:sp>
      <p:sp>
        <p:nvSpPr>
          <p:cNvPr id="195" name="Google Shape;195;p2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96" name="Google Shape;196;p22" title="Capture d’écran 2026-02-09 à 13.37.5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91475" y="158375"/>
            <a:ext cx="4427450" cy="23404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2"/>
          <p:cNvSpPr/>
          <p:nvPr/>
        </p:nvSpPr>
        <p:spPr>
          <a:xfrm>
            <a:off x="8214000" y="2498800"/>
            <a:ext cx="3139800" cy="1675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latin typeface="Calibri"/>
                <a:ea typeface="Calibri"/>
                <a:cs typeface="Calibri"/>
                <a:sym typeface="Calibri"/>
              </a:rPr>
              <a:t>Rely on tabular handcrafted features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2"/>
          <p:cNvSpPr/>
          <p:nvPr/>
        </p:nvSpPr>
        <p:spPr>
          <a:xfrm>
            <a:off x="8214000" y="4256625"/>
            <a:ext cx="3139800" cy="1675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latin typeface="Calibri"/>
                <a:ea typeface="Calibri"/>
                <a:cs typeface="Calibri"/>
                <a:sym typeface="Calibri"/>
              </a:rPr>
              <a:t>Need retraining or supervision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2"/>
          <p:cNvSpPr/>
          <p:nvPr/>
        </p:nvSpPr>
        <p:spPr>
          <a:xfrm>
            <a:off x="6155675" y="1944475"/>
            <a:ext cx="275425" cy="1666300"/>
          </a:xfrm>
          <a:custGeom>
            <a:rect b="b" l="l" r="r" t="t"/>
            <a:pathLst>
              <a:path extrusionOk="0" h="66652" w="16547">
                <a:moveTo>
                  <a:pt x="0" y="0"/>
                </a:moveTo>
                <a:cubicBezTo>
                  <a:pt x="2754" y="5141"/>
                  <a:pt x="16341" y="19738"/>
                  <a:pt x="16525" y="30847"/>
                </a:cubicBezTo>
                <a:cubicBezTo>
                  <a:pt x="16709" y="41956"/>
                  <a:pt x="3673" y="60685"/>
                  <a:pt x="1102" y="66652"/>
                </a:cubicBezTo>
              </a:path>
            </a:pathLst>
          </a:cu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0" name="Google Shape;200;p22"/>
          <p:cNvSpPr/>
          <p:nvPr/>
        </p:nvSpPr>
        <p:spPr>
          <a:xfrm rot="844429">
            <a:off x="6941564" y="3626302"/>
            <a:ext cx="275418" cy="1197176"/>
          </a:xfrm>
          <a:custGeom>
            <a:rect b="b" l="l" r="r" t="t"/>
            <a:pathLst>
              <a:path extrusionOk="0" h="66652" w="16547">
                <a:moveTo>
                  <a:pt x="0" y="0"/>
                </a:moveTo>
                <a:cubicBezTo>
                  <a:pt x="2754" y="5141"/>
                  <a:pt x="16341" y="19738"/>
                  <a:pt x="16525" y="30847"/>
                </a:cubicBezTo>
                <a:cubicBezTo>
                  <a:pt x="16709" y="41956"/>
                  <a:pt x="3673" y="60685"/>
                  <a:pt x="1102" y="66652"/>
                </a:cubicBezTo>
              </a:path>
            </a:pathLst>
          </a:cu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cxnSp>
        <p:nvCxnSpPr>
          <p:cNvPr id="201" name="Google Shape;201;p22"/>
          <p:cNvCxnSpPr>
            <a:endCxn id="197" idx="1"/>
          </p:cNvCxnSpPr>
          <p:nvPr/>
        </p:nvCxnSpPr>
        <p:spPr>
          <a:xfrm>
            <a:off x="6458700" y="2770600"/>
            <a:ext cx="1755300" cy="565800"/>
          </a:xfrm>
          <a:prstGeom prst="straightConnector1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2" name="Google Shape;202;p22"/>
          <p:cNvCxnSpPr>
            <a:endCxn id="198" idx="1"/>
          </p:cNvCxnSpPr>
          <p:nvPr/>
        </p:nvCxnSpPr>
        <p:spPr>
          <a:xfrm>
            <a:off x="7215900" y="4271925"/>
            <a:ext cx="998100" cy="822300"/>
          </a:xfrm>
          <a:prstGeom prst="straightConnector1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Foundation models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08" name="Google Shape;208;p23"/>
          <p:cNvSpPr txBox="1"/>
          <p:nvPr>
            <p:ph idx="1" type="body"/>
          </p:nvPr>
        </p:nvSpPr>
        <p:spPr>
          <a:xfrm>
            <a:off x="415600" y="1536625"/>
            <a:ext cx="6056100" cy="455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528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80"/>
              <a:buChar char="❑"/>
            </a:pPr>
            <a:r>
              <a:rPr lang="fr-FR"/>
              <a:t>Large </a:t>
            </a:r>
            <a:r>
              <a:rPr lang="fr-FR"/>
              <a:t>pre trained (self-supervised)</a:t>
            </a:r>
            <a:r>
              <a:rPr lang="fr-FR"/>
              <a:t> models </a:t>
            </a:r>
            <a:endParaRPr b="0"/>
          </a:p>
          <a:p>
            <a:pPr indent="-33528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80"/>
              <a:buChar char="❑"/>
            </a:pPr>
            <a:r>
              <a:rPr lang="fr-FR"/>
              <a:t>Nowadays</a:t>
            </a:r>
            <a:r>
              <a:rPr lang="fr-FR"/>
              <a:t> mostly transformers </a:t>
            </a:r>
            <a:endParaRPr/>
          </a:p>
          <a:p>
            <a:pPr indent="-33528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80"/>
              <a:buChar char="❑"/>
            </a:pPr>
            <a:r>
              <a:rPr lang="fr-FR"/>
              <a:t>Usable for downstream tasks with minimal adaptations</a:t>
            </a:r>
            <a:endParaRPr/>
          </a:p>
        </p:txBody>
      </p:sp>
      <p:sp>
        <p:nvSpPr>
          <p:cNvPr id="209" name="Google Shape;209;p2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descr="improve resolution remove grey text " id="210" name="Google Shape;21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2600" y="2019774"/>
            <a:ext cx="5665700" cy="298777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3"/>
          <p:cNvSpPr/>
          <p:nvPr/>
        </p:nvSpPr>
        <p:spPr>
          <a:xfrm>
            <a:off x="5656433" y="4557535"/>
            <a:ext cx="4360800" cy="1017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1110250" y="6342125"/>
            <a:ext cx="1059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https://www.researchgate.net/figure/Large-language-models-LLMs-are-deep-learning-foundations-used-in-natural-language_fig1_380493580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217" name="Google Shape;21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Foundation models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23" name="Google Shape;223;p25"/>
          <p:cNvSpPr txBox="1"/>
          <p:nvPr>
            <p:ph idx="1" type="body"/>
          </p:nvPr>
        </p:nvSpPr>
        <p:spPr>
          <a:xfrm>
            <a:off x="415600" y="1536625"/>
            <a:ext cx="10673100" cy="455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5280" lvl="0" marL="457200" rtl="0" algn="l">
              <a:spcBef>
                <a:spcPts val="1000"/>
              </a:spcBef>
              <a:spcAft>
                <a:spcPts val="0"/>
              </a:spcAft>
              <a:buSzPts val="1680"/>
              <a:buChar char="-"/>
            </a:pPr>
            <a:r>
              <a:rPr lang="fr-FR"/>
              <a:t>Embedding </a:t>
            </a:r>
            <a:r>
              <a:rPr lang="fr-FR"/>
              <a:t>encodes meaningful properties and can be used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25" name="Google Shape;2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7250" y="2362600"/>
            <a:ext cx="7569800" cy="335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Research questions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1" name="Google Shape;231;p26"/>
          <p:cNvSpPr txBox="1"/>
          <p:nvPr>
            <p:ph idx="1" type="body"/>
          </p:nvPr>
        </p:nvSpPr>
        <p:spPr>
          <a:xfrm>
            <a:off x="838200" y="3655325"/>
            <a:ext cx="10515600" cy="236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Does multimodality affect anomaly discovery ?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Do</a:t>
            </a:r>
            <a:r>
              <a:rPr lang="fr-FR"/>
              <a:t> different foundation models agree on which objects are anomalous ?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Do</a:t>
            </a:r>
            <a:r>
              <a:rPr lang="fr-FR"/>
              <a:t> embeddings </a:t>
            </a:r>
            <a:r>
              <a:rPr lang="fr-FR"/>
              <a:t>that are </a:t>
            </a:r>
            <a:r>
              <a:rPr lang="fr-FR"/>
              <a:t>effective for anomaly detection also encode known physical parameters in a structured and usable way ? </a:t>
            </a:r>
            <a:endParaRPr/>
          </a:p>
        </p:txBody>
      </p:sp>
      <p:sp>
        <p:nvSpPr>
          <p:cNvPr id="232" name="Google Shape;232;p2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33" name="Google Shape;233;p26"/>
          <p:cNvSpPr txBox="1"/>
          <p:nvPr>
            <p:ph type="title"/>
          </p:nvPr>
        </p:nvSpPr>
        <p:spPr>
          <a:xfrm>
            <a:off x="838200" y="1630413"/>
            <a:ext cx="10515600" cy="23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3300">
                <a:solidFill>
                  <a:srgbClr val="1155CC"/>
                </a:solidFill>
                <a:latin typeface="EB Garamond"/>
                <a:ea typeface="EB Garamond"/>
                <a:cs typeface="EB Garamond"/>
                <a:sym typeface="EB Garamond"/>
              </a:rPr>
              <a:t>BENCHMARKING FOUNDATION MODELS FOR UNSUPERVISED DISCOVERY IN LARGE MULTIMODAL ASTROPHYSICAL DATASETS</a:t>
            </a:r>
            <a:endParaRPr sz="33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sz="4000">
              <a:solidFill>
                <a:srgbClr val="1155CC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7"/>
          <p:cNvSpPr txBox="1"/>
          <p:nvPr>
            <p:ph type="title"/>
          </p:nvPr>
        </p:nvSpPr>
        <p:spPr>
          <a:xfrm>
            <a:off x="141700" y="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Astronomical Foundation Models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9" name="Google Shape;239;p2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40" name="Google Shape;24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151" y="1006125"/>
            <a:ext cx="9280175" cy="467332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7"/>
          <p:cNvSpPr txBox="1"/>
          <p:nvPr/>
        </p:nvSpPr>
        <p:spPr>
          <a:xfrm>
            <a:off x="705750" y="5679450"/>
            <a:ext cx="23841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Contrastive</a:t>
            </a:r>
            <a:endParaRPr sz="20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7"/>
          <p:cNvSpPr txBox="1"/>
          <p:nvPr/>
        </p:nvSpPr>
        <p:spPr>
          <a:xfrm>
            <a:off x="3730575" y="5679450"/>
            <a:ext cx="44202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Multimodal Transformer</a:t>
            </a:r>
            <a:endParaRPr sz="20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7"/>
          <p:cNvSpPr txBox="1"/>
          <p:nvPr/>
        </p:nvSpPr>
        <p:spPr>
          <a:xfrm>
            <a:off x="7247650" y="5494425"/>
            <a:ext cx="31377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Multimodal autoregressive transformer</a:t>
            </a:r>
            <a:endParaRPr sz="20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7"/>
          <p:cNvSpPr/>
          <p:nvPr/>
        </p:nvSpPr>
        <p:spPr>
          <a:xfrm>
            <a:off x="1445600" y="2630225"/>
            <a:ext cx="358506" cy="365094"/>
          </a:xfrm>
          <a:prstGeom prst="flowChartMultidocumen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7"/>
          <p:cNvSpPr/>
          <p:nvPr/>
        </p:nvSpPr>
        <p:spPr>
          <a:xfrm>
            <a:off x="6432150" y="1325700"/>
            <a:ext cx="358506" cy="365094"/>
          </a:xfrm>
          <a:prstGeom prst="flowChartMultidocumen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7"/>
          <p:cNvSpPr/>
          <p:nvPr/>
        </p:nvSpPr>
        <p:spPr>
          <a:xfrm>
            <a:off x="9707075" y="1871050"/>
            <a:ext cx="358506" cy="365094"/>
          </a:xfrm>
          <a:prstGeom prst="flowChartMultidocumen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7"/>
          <p:cNvSpPr txBox="1"/>
          <p:nvPr/>
        </p:nvSpPr>
        <p:spPr>
          <a:xfrm>
            <a:off x="9760800" y="2236150"/>
            <a:ext cx="2384100" cy="10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Embedding extracted from different models (AstroPT is GPT like)</a:t>
            </a:r>
            <a:endParaRPr sz="20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"/>
          <p:cNvSpPr txBox="1"/>
          <p:nvPr>
            <p:ph type="title"/>
          </p:nvPr>
        </p:nvSpPr>
        <p:spPr>
          <a:xfrm>
            <a:off x="392575" y="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Anomaly detection pipeline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53" name="Google Shape;253;p2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54" name="Google Shape;25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5550" y="1940468"/>
            <a:ext cx="10380875" cy="297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3326" y="1983298"/>
            <a:ext cx="10245364" cy="297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9"/>
          <p:cNvSpPr txBox="1"/>
          <p:nvPr>
            <p:ph type="title"/>
          </p:nvPr>
        </p:nvSpPr>
        <p:spPr>
          <a:xfrm>
            <a:off x="440125" y="23717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Normalizing flows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61" name="Google Shape;261;p29"/>
          <p:cNvSpPr txBox="1"/>
          <p:nvPr>
            <p:ph idx="1" type="body"/>
          </p:nvPr>
        </p:nvSpPr>
        <p:spPr>
          <a:xfrm>
            <a:off x="196425" y="1449000"/>
            <a:ext cx="6058800" cy="266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7180" lvl="0" marL="457200" rtl="0" algn="l">
              <a:spcBef>
                <a:spcPts val="1000"/>
              </a:spcBef>
              <a:spcAft>
                <a:spcPts val="0"/>
              </a:spcAft>
              <a:buSzPts val="1080"/>
              <a:buChar char="-"/>
            </a:pPr>
            <a:r>
              <a:rPr lang="fr-FR"/>
              <a:t>Tool to learn a distribution from a sample</a:t>
            </a:r>
            <a:endParaRPr/>
          </a:p>
          <a:p>
            <a:pPr indent="-297180" lvl="0" marL="457200" rtl="0" algn="l">
              <a:spcBef>
                <a:spcPts val="0"/>
              </a:spcBef>
              <a:spcAft>
                <a:spcPts val="0"/>
              </a:spcAft>
              <a:buSzPts val="1080"/>
              <a:buChar char="-"/>
            </a:pPr>
            <a:r>
              <a:rPr lang="fr-FR"/>
              <a:t>Series of invertible transformation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FR"/>
              <a:t>Starts from basic distribution (i.e. normal)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fr-FR"/>
              <a:t>Build “layer by layer” towards a complex distribution</a:t>
            </a:r>
            <a:endParaRPr/>
          </a:p>
        </p:txBody>
      </p:sp>
      <p:sp>
        <p:nvSpPr>
          <p:cNvPr id="262" name="Google Shape;262;p2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63" name="Google Shape;263;p29" title="Capture d’écran 2026-01-30 à 10.18.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4311" y="2886913"/>
            <a:ext cx="6700738" cy="3260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"/>
          <p:cNvSpPr txBox="1"/>
          <p:nvPr>
            <p:ph type="title"/>
          </p:nvPr>
        </p:nvSpPr>
        <p:spPr>
          <a:xfrm>
            <a:off x="283725" y="10055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NFs for Anomaly detection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69" name="Google Shape;269;p30"/>
          <p:cNvSpPr txBox="1"/>
          <p:nvPr>
            <p:ph idx="1" type="body"/>
          </p:nvPr>
        </p:nvSpPr>
        <p:spPr>
          <a:xfrm>
            <a:off x="208875" y="1331100"/>
            <a:ext cx="11622000" cy="735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286893" lvl="0" marL="457200" rtl="0" algn="l">
              <a:spcBef>
                <a:spcPts val="1000"/>
              </a:spcBef>
              <a:spcAft>
                <a:spcPts val="0"/>
              </a:spcAft>
              <a:buSzPct val="38571"/>
              <a:buChar char="-"/>
            </a:pPr>
            <a:r>
              <a:rPr lang="fr-FR"/>
              <a:t>Maximize the (exact) log-likelihood of the observed data under the model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3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71" name="Google Shape;27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9850" y="1807529"/>
            <a:ext cx="1695091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0600" y="1881963"/>
            <a:ext cx="3076575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70763" y="2646925"/>
            <a:ext cx="914400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70763" y="3200563"/>
            <a:ext cx="1704975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31750" y="3916113"/>
            <a:ext cx="4019550" cy="7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06725" y="4701888"/>
            <a:ext cx="196215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046600" y="2600813"/>
            <a:ext cx="2752725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0"/>
          <p:cNvSpPr txBox="1"/>
          <p:nvPr/>
        </p:nvSpPr>
        <p:spPr>
          <a:xfrm>
            <a:off x="456475" y="1817050"/>
            <a:ext cx="401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/>
              <a:t>1 : Forward an</a:t>
            </a:r>
            <a:r>
              <a:rPr b="1" lang="fr-FR"/>
              <a:t> embedding observed x to the model to get z</a:t>
            </a:r>
            <a:endParaRPr b="1"/>
          </a:p>
        </p:txBody>
      </p:sp>
      <p:sp>
        <p:nvSpPr>
          <p:cNvPr id="279" name="Google Shape;279;p30"/>
          <p:cNvSpPr txBox="1"/>
          <p:nvPr/>
        </p:nvSpPr>
        <p:spPr>
          <a:xfrm>
            <a:off x="5884950" y="1817063"/>
            <a:ext cx="2493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/>
              <a:t>In reality, we apply each learned transformations</a:t>
            </a:r>
            <a:endParaRPr b="1"/>
          </a:p>
        </p:txBody>
      </p:sp>
      <p:sp>
        <p:nvSpPr>
          <p:cNvPr id="280" name="Google Shape;280;p30"/>
          <p:cNvSpPr txBox="1"/>
          <p:nvPr/>
        </p:nvSpPr>
        <p:spPr>
          <a:xfrm>
            <a:off x="456475" y="2646850"/>
            <a:ext cx="3854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/>
              <a:t>2. Compute log density in the base distribution </a:t>
            </a:r>
            <a:endParaRPr b="1"/>
          </a:p>
        </p:txBody>
      </p:sp>
      <p:sp>
        <p:nvSpPr>
          <p:cNvPr id="281" name="Google Shape;281;p30"/>
          <p:cNvSpPr txBox="1"/>
          <p:nvPr/>
        </p:nvSpPr>
        <p:spPr>
          <a:xfrm>
            <a:off x="5914450" y="2635913"/>
            <a:ext cx="249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/>
              <a:t>Because Z is gaussian</a:t>
            </a:r>
            <a:endParaRPr b="1"/>
          </a:p>
        </p:txBody>
      </p:sp>
      <p:sp>
        <p:nvSpPr>
          <p:cNvPr id="282" name="Google Shape;282;p30"/>
          <p:cNvSpPr txBox="1"/>
          <p:nvPr/>
        </p:nvSpPr>
        <p:spPr>
          <a:xfrm>
            <a:off x="456475" y="3367175"/>
            <a:ext cx="3854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/>
              <a:t>3. Correct by the Jacobian (change of volume)</a:t>
            </a:r>
            <a:endParaRPr b="1"/>
          </a:p>
        </p:txBody>
      </p:sp>
      <p:sp>
        <p:nvSpPr>
          <p:cNvPr id="283" name="Google Shape;283;p30"/>
          <p:cNvSpPr txBox="1"/>
          <p:nvPr/>
        </p:nvSpPr>
        <p:spPr>
          <a:xfrm>
            <a:off x="456475" y="40875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/>
              <a:t>4. Compute for X layer by layer</a:t>
            </a:r>
            <a:endParaRPr b="1"/>
          </a:p>
        </p:txBody>
      </p:sp>
      <p:sp>
        <p:nvSpPr>
          <p:cNvPr id="284" name="Google Shape;284;p30"/>
          <p:cNvSpPr txBox="1"/>
          <p:nvPr/>
        </p:nvSpPr>
        <p:spPr>
          <a:xfrm>
            <a:off x="456475" y="47019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/>
              <a:t>5. Anomaly Score</a:t>
            </a:r>
            <a:endParaRPr b="1"/>
          </a:p>
        </p:txBody>
      </p:sp>
      <p:sp>
        <p:nvSpPr>
          <p:cNvPr id="285" name="Google Shape;285;p30"/>
          <p:cNvSpPr txBox="1"/>
          <p:nvPr/>
        </p:nvSpPr>
        <p:spPr>
          <a:xfrm>
            <a:off x="456475" y="5316300"/>
            <a:ext cx="4162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/>
              <a:t>6. Normalize </a:t>
            </a:r>
            <a:endParaRPr b="1"/>
          </a:p>
        </p:txBody>
      </p:sp>
      <p:sp>
        <p:nvSpPr>
          <p:cNvPr id="286" name="Google Shape;286;p30"/>
          <p:cNvSpPr txBox="1"/>
          <p:nvPr/>
        </p:nvSpPr>
        <p:spPr>
          <a:xfrm>
            <a:off x="6075750" y="3401275"/>
            <a:ext cx="401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/>
              <a:t>= convert “density per unit of volume in z to density per unit of volume in x”</a:t>
            </a:r>
            <a:endParaRPr b="1"/>
          </a:p>
        </p:txBody>
      </p:sp>
      <p:sp>
        <p:nvSpPr>
          <p:cNvPr id="287" name="Google Shape;287;p30"/>
          <p:cNvSpPr txBox="1"/>
          <p:nvPr/>
        </p:nvSpPr>
        <p:spPr>
          <a:xfrm>
            <a:off x="4771900" y="4918625"/>
            <a:ext cx="7304700" cy="11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We need to find a transformation invertible and differentiable</a:t>
            </a:r>
            <a:endParaRPr b="1" sz="2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Astronomy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91" name="Google Shape;91;p13"/>
          <p:cNvSpPr txBox="1"/>
          <p:nvPr>
            <p:ph idx="1" type="body"/>
          </p:nvPr>
        </p:nvSpPr>
        <p:spPr>
          <a:xfrm>
            <a:off x="838200" y="1498650"/>
            <a:ext cx="8542200" cy="419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Around 150 BC Hipparchus* cataloged over 850 celestial objects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Astronomy relies on conducting and cataloging many observation to latter analyse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	→ A “data dependant” field</a:t>
            </a:r>
            <a:endParaRPr/>
          </a:p>
        </p:txBody>
      </p:sp>
      <p:sp>
        <p:nvSpPr>
          <p:cNvPr id="92" name="Google Shape;92;p1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93" name="Google Shape;9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7750" y="132575"/>
            <a:ext cx="2401475" cy="29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 txBox="1"/>
          <p:nvPr/>
        </p:nvSpPr>
        <p:spPr>
          <a:xfrm>
            <a:off x="1405750" y="6156225"/>
            <a:ext cx="4350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*Hipparque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1"/>
          <p:cNvSpPr txBox="1"/>
          <p:nvPr>
            <p:ph type="title"/>
          </p:nvPr>
        </p:nvSpPr>
        <p:spPr>
          <a:xfrm>
            <a:off x="392575" y="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Masked Autoregressive Flows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93" name="Google Shape;293;p3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294" name="Google Shape;29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0599" y="-12"/>
            <a:ext cx="3555050" cy="3927951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1"/>
          <p:cNvSpPr txBox="1"/>
          <p:nvPr>
            <p:ph idx="1" type="body"/>
          </p:nvPr>
        </p:nvSpPr>
        <p:spPr>
          <a:xfrm>
            <a:off x="319775" y="1092650"/>
            <a:ext cx="6716700" cy="2180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lang="fr-FR" sz="1870">
                <a:solidFill>
                  <a:schemeClr val="dk1"/>
                </a:solidFill>
              </a:rPr>
              <a:t> Each variable is modelled conditionally on the previous ones</a:t>
            </a:r>
            <a:endParaRPr b="0" sz="187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fr-FR" sz="2070">
                <a:solidFill>
                  <a:schemeClr val="dk1"/>
                </a:solidFill>
              </a:rPr>
              <a:t> Element-wise transformation</a:t>
            </a:r>
            <a:endParaRPr sz="2070">
              <a:solidFill>
                <a:schemeClr val="dk1"/>
              </a:solidFill>
            </a:endParaRPr>
          </a:p>
          <a:p>
            <a:pPr indent="-34734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70"/>
              <a:buFont typeface="Calibri"/>
              <a:buChar char="●"/>
            </a:pPr>
            <a:r>
              <a:rPr b="0" lang="fr-FR" sz="1870">
                <a:solidFill>
                  <a:schemeClr val="dk1"/>
                </a:solidFill>
              </a:rPr>
              <a:t>Each variable 	     is modelled conditionally on</a:t>
            </a:r>
            <a:endParaRPr b="0" sz="1870">
              <a:solidFill>
                <a:schemeClr val="dk1"/>
              </a:solidFill>
            </a:endParaRPr>
          </a:p>
          <a:p>
            <a:pPr indent="-34734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70"/>
              <a:buFont typeface="Arial"/>
              <a:buChar char="●"/>
            </a:pPr>
            <a:r>
              <a:rPr lang="fr-FR" sz="1870">
                <a:solidFill>
                  <a:schemeClr val="dk1"/>
                </a:solidFill>
              </a:rPr>
              <a:t>μ and σ are predicted by a masked neural network</a:t>
            </a:r>
            <a:endParaRPr sz="187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fr-FR" sz="2070">
                <a:solidFill>
                  <a:schemeClr val="dk1"/>
                </a:solidFill>
              </a:rPr>
              <a:t>Causal masking (MADE)</a:t>
            </a:r>
            <a:endParaRPr sz="2070">
              <a:solidFill>
                <a:schemeClr val="dk1"/>
              </a:solidFill>
            </a:endParaRPr>
          </a:p>
          <a:p>
            <a:pPr indent="-34734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70"/>
              <a:buFont typeface="Calibri"/>
              <a:buChar char="●"/>
            </a:pPr>
            <a:r>
              <a:rPr b="0" lang="fr-FR" sz="1870">
                <a:solidFill>
                  <a:schemeClr val="dk1"/>
                </a:solidFill>
              </a:rPr>
              <a:t>Ensures that     depends only on </a:t>
            </a:r>
            <a:endParaRPr b="0" sz="1870">
              <a:solidFill>
                <a:schemeClr val="dk1"/>
              </a:solidFill>
            </a:endParaRPr>
          </a:p>
          <a:p>
            <a:pPr indent="-34734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70"/>
              <a:buFont typeface="Arial"/>
              <a:buChar char="●"/>
            </a:pPr>
            <a:r>
              <a:rPr b="0" lang="fr-FR" sz="1870">
                <a:solidFill>
                  <a:schemeClr val="dk1"/>
                </a:solidFill>
              </a:rPr>
              <a:t>Cause the Jacobian to be lower triangular</a:t>
            </a:r>
            <a:endParaRPr b="0" sz="1870">
              <a:solidFill>
                <a:schemeClr val="dk1"/>
              </a:solidFill>
            </a:endParaRPr>
          </a:p>
        </p:txBody>
      </p:sp>
      <p:pic>
        <p:nvPicPr>
          <p:cNvPr id="296" name="Google Shape;29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9497" y="2044660"/>
            <a:ext cx="23812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5088" y="2067622"/>
            <a:ext cx="35242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1622" y="3273109"/>
            <a:ext cx="23812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02741" y="3313260"/>
            <a:ext cx="352425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7938" y="3927951"/>
            <a:ext cx="3345499" cy="2260586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1"/>
          <p:cNvSpPr txBox="1"/>
          <p:nvPr/>
        </p:nvSpPr>
        <p:spPr>
          <a:xfrm>
            <a:off x="6314450" y="4472650"/>
            <a:ext cx="4952100" cy="11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Obtain an anomaly ranking of each objects in the embeddings</a:t>
            </a:r>
            <a:endParaRPr b="1" sz="2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31"/>
          <p:cNvSpPr/>
          <p:nvPr/>
        </p:nvSpPr>
        <p:spPr>
          <a:xfrm>
            <a:off x="8717650" y="71025"/>
            <a:ext cx="3555000" cy="2180400"/>
          </a:xfrm>
          <a:prstGeom prst="rect">
            <a:avLst/>
          </a:prstGeom>
          <a:noFill/>
          <a:ln cap="flat" cmpd="sng" w="76200">
            <a:solidFill>
              <a:srgbClr val="00A59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3" name="Google Shape;303;p31"/>
          <p:cNvCxnSpPr>
            <a:stCxn id="297" idx="3"/>
            <a:endCxn id="302" idx="1"/>
          </p:cNvCxnSpPr>
          <p:nvPr/>
        </p:nvCxnSpPr>
        <p:spPr>
          <a:xfrm flipH="1" rot="10800000">
            <a:off x="5617513" y="1161210"/>
            <a:ext cx="3100200" cy="1035000"/>
          </a:xfrm>
          <a:prstGeom prst="straightConnector1">
            <a:avLst/>
          </a:prstGeom>
          <a:noFill/>
          <a:ln cap="flat" cmpd="sng" w="76200">
            <a:solidFill>
              <a:srgbClr val="00A59E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2"/>
          <p:cNvSpPr txBox="1"/>
          <p:nvPr>
            <p:ph type="title"/>
          </p:nvPr>
        </p:nvSpPr>
        <p:spPr>
          <a:xfrm>
            <a:off x="392575" y="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Anomaly detection pipeline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09" name="Google Shape;309;p3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310" name="Google Shape;31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5550" y="1940468"/>
            <a:ext cx="10380875" cy="297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3"/>
          <p:cNvSpPr txBox="1"/>
          <p:nvPr>
            <p:ph type="title"/>
          </p:nvPr>
        </p:nvSpPr>
        <p:spPr>
          <a:xfrm>
            <a:off x="198225" y="-75850"/>
            <a:ext cx="4170000" cy="136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50">
                <a:latin typeface="EB Garamond"/>
                <a:ea typeface="EB Garamond"/>
                <a:cs typeface="EB Garamond"/>
                <a:sym typeface="EB Garamond"/>
              </a:rPr>
              <a:t>Unimodal </a:t>
            </a:r>
            <a:r>
              <a:rPr lang="fr-FR" sz="3050">
                <a:latin typeface="EB Garamond"/>
                <a:ea typeface="EB Garamond"/>
                <a:cs typeface="EB Garamond"/>
                <a:sym typeface="EB Garamond"/>
              </a:rPr>
              <a:t>Results</a:t>
            </a:r>
            <a:endParaRPr sz="305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16" name="Google Shape;316;p3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317" name="Google Shape;31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875" y="3155700"/>
            <a:ext cx="5408574" cy="2805050"/>
          </a:xfrm>
          <a:prstGeom prst="rect">
            <a:avLst/>
          </a:prstGeom>
          <a:noFill/>
          <a:ln cap="flat" cmpd="sng" w="76200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18" name="Google Shape;31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8325" y="172675"/>
            <a:ext cx="6791614" cy="3094100"/>
          </a:xfrm>
          <a:prstGeom prst="rect">
            <a:avLst/>
          </a:prstGeom>
          <a:noFill/>
          <a:ln cap="flat" cmpd="sng" w="1143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9" name="Google Shape;319;p33"/>
          <p:cNvSpPr txBox="1"/>
          <p:nvPr>
            <p:ph idx="1" type="body"/>
          </p:nvPr>
        </p:nvSpPr>
        <p:spPr>
          <a:xfrm>
            <a:off x="208875" y="1331100"/>
            <a:ext cx="3325500" cy="735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Unimodal anomalies</a:t>
            </a:r>
            <a:endParaRPr/>
          </a:p>
        </p:txBody>
      </p:sp>
      <p:sp>
        <p:nvSpPr>
          <p:cNvPr id="320" name="Google Shape;320;p33"/>
          <p:cNvSpPr txBox="1"/>
          <p:nvPr>
            <p:ph idx="1" type="body"/>
          </p:nvPr>
        </p:nvSpPr>
        <p:spPr>
          <a:xfrm>
            <a:off x="5974950" y="3765475"/>
            <a:ext cx="3325500" cy="735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Dominated by weird spectrums</a:t>
            </a:r>
            <a:endParaRPr/>
          </a:p>
        </p:txBody>
      </p:sp>
      <p:sp>
        <p:nvSpPr>
          <p:cNvPr id="321" name="Google Shape;321;p33"/>
          <p:cNvSpPr txBox="1"/>
          <p:nvPr>
            <p:ph idx="1" type="body"/>
          </p:nvPr>
        </p:nvSpPr>
        <p:spPr>
          <a:xfrm>
            <a:off x="8319450" y="5060913"/>
            <a:ext cx="3325500" cy="735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Dominated by instrumental artifacts</a:t>
            </a:r>
            <a:endParaRPr/>
          </a:p>
        </p:txBody>
      </p:sp>
      <p:cxnSp>
        <p:nvCxnSpPr>
          <p:cNvPr id="322" name="Google Shape;322;p33"/>
          <p:cNvCxnSpPr>
            <a:stCxn id="321" idx="0"/>
          </p:cNvCxnSpPr>
          <p:nvPr/>
        </p:nvCxnSpPr>
        <p:spPr>
          <a:xfrm rot="10800000">
            <a:off x="9982200" y="3331713"/>
            <a:ext cx="0" cy="1729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3" name="Google Shape;323;p33"/>
          <p:cNvCxnSpPr/>
          <p:nvPr/>
        </p:nvCxnSpPr>
        <p:spPr>
          <a:xfrm flipH="1">
            <a:off x="5784025" y="4466625"/>
            <a:ext cx="1296900" cy="648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24" name="Google Shape;32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0400" y="4106800"/>
            <a:ext cx="639047" cy="59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569100" y="4836375"/>
            <a:ext cx="669726" cy="59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875" y="2109250"/>
            <a:ext cx="3196269" cy="1364700"/>
          </a:xfrm>
          <a:prstGeom prst="rect">
            <a:avLst/>
          </a:prstGeom>
          <a:noFill/>
          <a:ln cap="flat" cmpd="sng" w="76200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327" name="Google Shape;327;p33"/>
          <p:cNvCxnSpPr/>
          <p:nvPr/>
        </p:nvCxnSpPr>
        <p:spPr>
          <a:xfrm>
            <a:off x="3323825" y="2083600"/>
            <a:ext cx="615300" cy="1448700"/>
          </a:xfrm>
          <a:prstGeom prst="straightConnector1">
            <a:avLst/>
          </a:prstGeom>
          <a:noFill/>
          <a:ln cap="flat" cmpd="sng" w="76200">
            <a:solidFill>
              <a:srgbClr val="FFE5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8" name="Google Shape;328;p33"/>
          <p:cNvCxnSpPr/>
          <p:nvPr/>
        </p:nvCxnSpPr>
        <p:spPr>
          <a:xfrm>
            <a:off x="69450" y="3591725"/>
            <a:ext cx="2837700" cy="416700"/>
          </a:xfrm>
          <a:prstGeom prst="straightConnector1">
            <a:avLst/>
          </a:prstGeom>
          <a:noFill/>
          <a:ln cap="flat" cmpd="sng" w="76200">
            <a:solidFill>
              <a:srgbClr val="FFE59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9" name="Google Shape;329;p33"/>
          <p:cNvSpPr/>
          <p:nvPr/>
        </p:nvSpPr>
        <p:spPr>
          <a:xfrm>
            <a:off x="2877350" y="3516200"/>
            <a:ext cx="1081500" cy="502200"/>
          </a:xfrm>
          <a:prstGeom prst="rect">
            <a:avLst/>
          </a:prstGeom>
          <a:noFill/>
          <a:ln cap="flat" cmpd="sng" w="76200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4"/>
          <p:cNvSpPr txBox="1"/>
          <p:nvPr>
            <p:ph type="title"/>
          </p:nvPr>
        </p:nvSpPr>
        <p:spPr>
          <a:xfrm>
            <a:off x="198225" y="-75850"/>
            <a:ext cx="2115300" cy="136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r-FR" sz="3060">
                <a:latin typeface="EB Garamond"/>
                <a:ea typeface="EB Garamond"/>
                <a:cs typeface="EB Garamond"/>
                <a:sym typeface="EB Garamond"/>
              </a:rPr>
              <a:t>Multimodal </a:t>
            </a:r>
            <a:r>
              <a:rPr lang="fr-FR" sz="3060">
                <a:latin typeface="EB Garamond"/>
                <a:ea typeface="EB Garamond"/>
                <a:cs typeface="EB Garamond"/>
                <a:sym typeface="EB Garamond"/>
              </a:rPr>
              <a:t>Results</a:t>
            </a:r>
            <a:endParaRPr sz="306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35" name="Google Shape;335;p34"/>
          <p:cNvSpPr txBox="1"/>
          <p:nvPr>
            <p:ph idx="1" type="body"/>
          </p:nvPr>
        </p:nvSpPr>
        <p:spPr>
          <a:xfrm>
            <a:off x="2630275" y="66975"/>
            <a:ext cx="3639300" cy="2782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AGN-like </a:t>
            </a:r>
            <a:r>
              <a:rPr lang="fr-FR"/>
              <a:t> </a:t>
            </a:r>
            <a:endParaRPr b="0"/>
          </a:p>
          <a:p>
            <a:pPr indent="-286893" lvl="0" marL="457200" rtl="0" algn="l">
              <a:spcBef>
                <a:spcPts val="1000"/>
              </a:spcBef>
              <a:spcAft>
                <a:spcPts val="0"/>
              </a:spcAft>
              <a:buSzPct val="38571"/>
              <a:buChar char="-"/>
            </a:pPr>
            <a:r>
              <a:rPr b="0" lang="fr-FR"/>
              <a:t>broad emission lines </a:t>
            </a:r>
            <a:endParaRPr b="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Strong gravitational lens candidates.</a:t>
            </a:r>
            <a:endParaRPr/>
          </a:p>
          <a:p>
            <a:pPr indent="-286893" lvl="0" marL="457200" rtl="0" algn="l">
              <a:spcBef>
                <a:spcPts val="1000"/>
              </a:spcBef>
              <a:spcAft>
                <a:spcPts val="0"/>
              </a:spcAft>
              <a:buSzPct val="38571"/>
              <a:buChar char="-"/>
            </a:pPr>
            <a:r>
              <a:rPr b="0" lang="fr-FR"/>
              <a:t>arc-like or ring-like morphologies</a:t>
            </a:r>
            <a:endParaRPr b="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/>
          </a:p>
        </p:txBody>
      </p:sp>
      <p:sp>
        <p:nvSpPr>
          <p:cNvPr id="336" name="Google Shape;336;p3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337" name="Google Shape;337;p34" title="outliers_grid_paper.png"/>
          <p:cNvPicPr preferRelativeResize="0"/>
          <p:nvPr/>
        </p:nvPicPr>
        <p:blipFill rotWithShape="1">
          <a:blip r:embed="rId3">
            <a:alphaModFix/>
          </a:blip>
          <a:srcRect b="0" l="0" r="0" t="47520"/>
          <a:stretch/>
        </p:blipFill>
        <p:spPr>
          <a:xfrm>
            <a:off x="745950" y="2949750"/>
            <a:ext cx="5591125" cy="3163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4" title="outliers_grid_paper.png"/>
          <p:cNvPicPr preferRelativeResize="0"/>
          <p:nvPr/>
        </p:nvPicPr>
        <p:blipFill rotWithShape="1">
          <a:blip r:embed="rId3">
            <a:alphaModFix/>
          </a:blip>
          <a:srcRect b="52728" l="0" r="0" t="0"/>
          <a:stretch/>
        </p:blipFill>
        <p:spPr>
          <a:xfrm>
            <a:off x="6269575" y="0"/>
            <a:ext cx="5591125" cy="2849851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4"/>
          <p:cNvSpPr txBox="1"/>
          <p:nvPr>
            <p:ph idx="1" type="body"/>
          </p:nvPr>
        </p:nvSpPr>
        <p:spPr>
          <a:xfrm>
            <a:off x="6422525" y="2949750"/>
            <a:ext cx="5438100" cy="2782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Post-starburst and quiescent galaxies.</a:t>
            </a:r>
            <a:endParaRPr/>
          </a:p>
          <a:p>
            <a:pPr indent="-286893" lvl="0" marL="457200" rtl="0" algn="l">
              <a:spcBef>
                <a:spcPts val="1000"/>
              </a:spcBef>
              <a:spcAft>
                <a:spcPts val="0"/>
              </a:spcAft>
              <a:buSzPct val="38571"/>
              <a:buChar char="-"/>
            </a:pPr>
            <a:r>
              <a:rPr b="0" lang="fr-FR"/>
              <a:t>smooth, early-type morphologies</a:t>
            </a:r>
            <a:endParaRPr b="0"/>
          </a:p>
          <a:p>
            <a:pPr indent="-286893" lvl="0" marL="457200" rtl="0" algn="l">
              <a:spcBef>
                <a:spcPts val="0"/>
              </a:spcBef>
              <a:spcAft>
                <a:spcPts val="0"/>
              </a:spcAft>
              <a:buSzPct val="38571"/>
              <a:buChar char="-"/>
            </a:pPr>
            <a:r>
              <a:rPr lang="fr-FR"/>
              <a:t>strong Balmer absorption</a:t>
            </a:r>
            <a:r>
              <a:rPr b="0" lang="fr-FR"/>
              <a:t> and/or absent </a:t>
            </a:r>
            <a:r>
              <a:rPr lang="fr-FR"/>
              <a:t>emission lines</a:t>
            </a:r>
            <a:endParaRPr b="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Instrumental or processing artefacts.</a:t>
            </a:r>
            <a:r>
              <a:rPr b="0" lang="fr-FR"/>
              <a:t> </a:t>
            </a:r>
            <a:endParaRPr b="0"/>
          </a:p>
          <a:p>
            <a:pPr indent="-286893" lvl="0" marL="457200" rtl="0" algn="l">
              <a:spcBef>
                <a:spcPts val="1000"/>
              </a:spcBef>
              <a:spcAft>
                <a:spcPts val="0"/>
              </a:spcAft>
              <a:buSzPct val="38571"/>
              <a:buChar char="-"/>
            </a:pPr>
            <a:r>
              <a:rPr b="0" lang="fr-FR"/>
              <a:t>Diffraction spikes</a:t>
            </a:r>
            <a:endParaRPr b="0"/>
          </a:p>
          <a:p>
            <a:pPr indent="-286893" lvl="0" marL="457200" rtl="0" algn="l">
              <a:spcBef>
                <a:spcPts val="0"/>
              </a:spcBef>
              <a:spcAft>
                <a:spcPts val="0"/>
              </a:spcAft>
              <a:buSzPct val="38571"/>
              <a:buChar char="-"/>
            </a:pPr>
            <a:r>
              <a:rPr b="0" lang="fr-FR"/>
              <a:t>saturation effects</a:t>
            </a:r>
            <a:endParaRPr b="0"/>
          </a:p>
          <a:p>
            <a:pPr indent="-286893" lvl="0" marL="457200" rtl="0" algn="l">
              <a:spcBef>
                <a:spcPts val="0"/>
              </a:spcBef>
              <a:spcAft>
                <a:spcPts val="0"/>
              </a:spcAft>
              <a:buSzPct val="38571"/>
              <a:buChar char="-"/>
            </a:pPr>
            <a:r>
              <a:rPr b="0" lang="fr-FR"/>
              <a:t>ghosts</a:t>
            </a:r>
            <a:endParaRPr b="0"/>
          </a:p>
          <a:p>
            <a:pPr indent="-286893" lvl="0" marL="457200" rtl="0" algn="l">
              <a:spcBef>
                <a:spcPts val="0"/>
              </a:spcBef>
              <a:spcAft>
                <a:spcPts val="0"/>
              </a:spcAft>
              <a:buSzPct val="38571"/>
              <a:buChar char="-"/>
            </a:pPr>
            <a:r>
              <a:rPr b="0" lang="fr-FR"/>
              <a:t>residual image</a:t>
            </a:r>
            <a:endParaRPr b="0"/>
          </a:p>
        </p:txBody>
      </p:sp>
      <p:pic>
        <p:nvPicPr>
          <p:cNvPr id="340" name="Google Shape;34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950" y="1996901"/>
            <a:ext cx="2033775" cy="58107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4"/>
          <p:cNvSpPr txBox="1"/>
          <p:nvPr>
            <p:ph idx="1" type="body"/>
          </p:nvPr>
        </p:nvSpPr>
        <p:spPr>
          <a:xfrm>
            <a:off x="198225" y="1100725"/>
            <a:ext cx="2115300" cy="802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853"/>
              <a:buNone/>
            </a:pPr>
            <a:r>
              <a:rPr b="0" i="1" lang="fr-FR" sz="1770"/>
              <a:t>Sample from the top 50 anomalies</a:t>
            </a:r>
            <a:endParaRPr b="0" i="1" sz="177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5"/>
          <p:cNvSpPr txBox="1"/>
          <p:nvPr>
            <p:ph type="title"/>
          </p:nvPr>
        </p:nvSpPr>
        <p:spPr>
          <a:xfrm>
            <a:off x="248825" y="932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Results : cross model agreement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47" name="Google Shape;347;p3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348" name="Google Shape;34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4601" y="1308551"/>
            <a:ext cx="4989751" cy="65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5" title="paper_displacement_multi_bidi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7512" y="1308550"/>
            <a:ext cx="6248765" cy="4659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0849" y="2700000"/>
            <a:ext cx="4317264" cy="3359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1" name="Google Shape;351;p35"/>
          <p:cNvCxnSpPr/>
          <p:nvPr/>
        </p:nvCxnSpPr>
        <p:spPr>
          <a:xfrm flipH="1" rot="10800000">
            <a:off x="4594881" y="2740532"/>
            <a:ext cx="4794600" cy="21000"/>
          </a:xfrm>
          <a:prstGeom prst="straightConnector1">
            <a:avLst/>
          </a:prstGeom>
          <a:noFill/>
          <a:ln cap="flat" cmpd="sng" w="76200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2" name="Google Shape;352;p35"/>
          <p:cNvCxnSpPr/>
          <p:nvPr/>
        </p:nvCxnSpPr>
        <p:spPr>
          <a:xfrm>
            <a:off x="4594750" y="4441200"/>
            <a:ext cx="2743800" cy="1677600"/>
          </a:xfrm>
          <a:prstGeom prst="straightConnector1">
            <a:avLst/>
          </a:prstGeom>
          <a:noFill/>
          <a:ln cap="flat" cmpd="sng" w="76200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3" name="Google Shape;353;p35"/>
          <p:cNvSpPr/>
          <p:nvPr/>
        </p:nvSpPr>
        <p:spPr>
          <a:xfrm>
            <a:off x="2743200" y="2750825"/>
            <a:ext cx="1828800" cy="1657200"/>
          </a:xfrm>
          <a:prstGeom prst="rect">
            <a:avLst/>
          </a:prstGeom>
          <a:noFill/>
          <a:ln cap="flat" cmpd="sng" w="7620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35"/>
          <p:cNvSpPr/>
          <p:nvPr/>
        </p:nvSpPr>
        <p:spPr>
          <a:xfrm>
            <a:off x="7353300" y="2750825"/>
            <a:ext cx="4000500" cy="3359700"/>
          </a:xfrm>
          <a:prstGeom prst="rect">
            <a:avLst/>
          </a:prstGeom>
          <a:noFill/>
          <a:ln cap="flat" cmpd="sng" w="7620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6"/>
          <p:cNvSpPr txBox="1"/>
          <p:nvPr>
            <p:ph type="title"/>
          </p:nvPr>
        </p:nvSpPr>
        <p:spPr>
          <a:xfrm>
            <a:off x="315775" y="-17065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Results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60" name="Google Shape;360;p36"/>
          <p:cNvSpPr txBox="1"/>
          <p:nvPr>
            <p:ph idx="1" type="body"/>
          </p:nvPr>
        </p:nvSpPr>
        <p:spPr>
          <a:xfrm>
            <a:off x="422975" y="1155050"/>
            <a:ext cx="3567000" cy="419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Smooth redshift gradient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Coherent morphological neighborhood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Strong alignment</a:t>
            </a:r>
            <a:endParaRPr/>
          </a:p>
        </p:txBody>
      </p:sp>
      <p:sp>
        <p:nvSpPr>
          <p:cNvPr id="361" name="Google Shape;361;p3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362" name="Google Shape;362;p36" title="paper_combined_umap_une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7300" y="69390"/>
            <a:ext cx="8054702" cy="60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368" name="Google Shape;368;p37"/>
          <p:cNvPicPr preferRelativeResize="0"/>
          <p:nvPr/>
        </p:nvPicPr>
        <p:blipFill rotWithShape="1">
          <a:blip r:embed="rId3">
            <a:alphaModFix/>
          </a:blip>
          <a:srcRect b="0" l="0" r="0" t="12618"/>
          <a:stretch/>
        </p:blipFill>
        <p:spPr>
          <a:xfrm>
            <a:off x="6180550" y="56525"/>
            <a:ext cx="5959325" cy="598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7"/>
          <p:cNvPicPr preferRelativeResize="0"/>
          <p:nvPr/>
        </p:nvPicPr>
        <p:blipFill rotWithShape="1">
          <a:blip r:embed="rId4">
            <a:alphaModFix/>
          </a:blip>
          <a:srcRect b="0" l="0" r="0" t="12080"/>
          <a:stretch/>
        </p:blipFill>
        <p:spPr>
          <a:xfrm>
            <a:off x="0" y="71875"/>
            <a:ext cx="6093822" cy="6050224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7"/>
          <p:cNvSpPr txBox="1"/>
          <p:nvPr/>
        </p:nvSpPr>
        <p:spPr>
          <a:xfrm>
            <a:off x="4054525" y="318450"/>
            <a:ext cx="1748700" cy="7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AstroCLIP</a:t>
            </a:r>
            <a:endParaRPr sz="2800">
              <a:solidFill>
                <a:srgbClr val="424A54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71" name="Google Shape;371;p37"/>
          <p:cNvSpPr txBox="1"/>
          <p:nvPr/>
        </p:nvSpPr>
        <p:spPr>
          <a:xfrm>
            <a:off x="10443300" y="5240700"/>
            <a:ext cx="1748700" cy="7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EB Garamond"/>
                <a:ea typeface="EB Garamond"/>
                <a:cs typeface="EB Garamond"/>
                <a:sym typeface="EB Garamond"/>
              </a:rPr>
              <a:t>AION</a:t>
            </a:r>
            <a:endParaRPr sz="2800">
              <a:solidFill>
                <a:srgbClr val="424A54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cxnSp>
        <p:nvCxnSpPr>
          <p:cNvPr id="372" name="Google Shape;372;p37"/>
          <p:cNvCxnSpPr/>
          <p:nvPr/>
        </p:nvCxnSpPr>
        <p:spPr>
          <a:xfrm rot="10800000">
            <a:off x="7245200" y="830550"/>
            <a:ext cx="2810700" cy="4294200"/>
          </a:xfrm>
          <a:prstGeom prst="straightConnector1">
            <a:avLst/>
          </a:prstGeom>
          <a:noFill/>
          <a:ln cap="flat" cmpd="sng" w="76200">
            <a:solidFill>
              <a:srgbClr val="00A59E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3" name="Google Shape;373;p37"/>
          <p:cNvSpPr txBox="1"/>
          <p:nvPr/>
        </p:nvSpPr>
        <p:spPr>
          <a:xfrm>
            <a:off x="8350500" y="1627050"/>
            <a:ext cx="32634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A59E"/>
                </a:solidFill>
                <a:latin typeface="Calibri"/>
                <a:ea typeface="Calibri"/>
                <a:cs typeface="Calibri"/>
                <a:sym typeface="Calibri"/>
              </a:rPr>
              <a:t>Smooth gradient</a:t>
            </a:r>
            <a:endParaRPr b="1" sz="2800">
              <a:solidFill>
                <a:srgbClr val="00A5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37"/>
          <p:cNvSpPr/>
          <p:nvPr/>
        </p:nvSpPr>
        <p:spPr>
          <a:xfrm>
            <a:off x="3388400" y="1330375"/>
            <a:ext cx="2873100" cy="4791600"/>
          </a:xfrm>
          <a:prstGeom prst="rect">
            <a:avLst/>
          </a:prstGeom>
          <a:noFill/>
          <a:ln cap="flat" cmpd="sng" w="76200">
            <a:solidFill>
              <a:srgbClr val="00A59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500">
                <a:solidFill>
                  <a:srgbClr val="00A59E"/>
                </a:solidFill>
                <a:latin typeface="Calibri"/>
                <a:ea typeface="Calibri"/>
                <a:cs typeface="Calibri"/>
                <a:sym typeface="Calibri"/>
              </a:rPr>
              <a:t>Quasars / </a:t>
            </a:r>
            <a:r>
              <a:rPr b="1" lang="fr-FR" sz="2500">
                <a:solidFill>
                  <a:srgbClr val="00A59E"/>
                </a:solidFill>
                <a:latin typeface="Calibri"/>
                <a:ea typeface="Calibri"/>
                <a:cs typeface="Calibri"/>
                <a:sym typeface="Calibri"/>
              </a:rPr>
              <a:t>Hight redshift galaxies</a:t>
            </a:r>
            <a:endParaRPr b="1" sz="2500">
              <a:solidFill>
                <a:srgbClr val="00A5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37"/>
          <p:cNvSpPr/>
          <p:nvPr/>
        </p:nvSpPr>
        <p:spPr>
          <a:xfrm>
            <a:off x="0" y="4156650"/>
            <a:ext cx="2873100" cy="1965300"/>
          </a:xfrm>
          <a:prstGeom prst="rect">
            <a:avLst/>
          </a:prstGeom>
          <a:noFill/>
          <a:ln cap="flat" cmpd="sng" w="76200">
            <a:solidFill>
              <a:srgbClr val="00A59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500">
                <a:solidFill>
                  <a:srgbClr val="00A59E"/>
                </a:solidFill>
                <a:latin typeface="Calibri"/>
                <a:ea typeface="Calibri"/>
                <a:cs typeface="Calibri"/>
                <a:sym typeface="Calibri"/>
              </a:rPr>
              <a:t>Quiescent galaxies</a:t>
            </a:r>
            <a:endParaRPr b="1" sz="2500">
              <a:solidFill>
                <a:srgbClr val="00A5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8"/>
          <p:cNvSpPr txBox="1"/>
          <p:nvPr>
            <p:ph type="title"/>
          </p:nvPr>
        </p:nvSpPr>
        <p:spPr>
          <a:xfrm>
            <a:off x="241105" y="61737"/>
            <a:ext cx="5903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Discussions and Downstream tasks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381" name="Google Shape;381;p38"/>
          <p:cNvSpPr txBox="1"/>
          <p:nvPr>
            <p:ph idx="1" type="body"/>
          </p:nvPr>
        </p:nvSpPr>
        <p:spPr>
          <a:xfrm>
            <a:off x="241104" y="1387419"/>
            <a:ext cx="5903100" cy="101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fr-FR" sz="2280"/>
              <a:t>Prediction of relevant physical parameters </a:t>
            </a:r>
            <a:endParaRPr sz="2280"/>
          </a:p>
          <a:p>
            <a:pPr indent="0" lvl="0" marL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rPr lang="fr-FR" sz="2280"/>
              <a:t>from </a:t>
            </a:r>
            <a:r>
              <a:rPr lang="fr-FR" sz="2280"/>
              <a:t>embeddings</a:t>
            </a:r>
            <a:r>
              <a:rPr lang="fr-FR" sz="2280"/>
              <a:t> : Average R², PR , linear gap</a:t>
            </a:r>
            <a:endParaRPr sz="2280"/>
          </a:p>
        </p:txBody>
      </p:sp>
      <p:sp>
        <p:nvSpPr>
          <p:cNvPr id="382" name="Google Shape;382;p3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383" name="Google Shape;383;p38" title="Capture d’écran 2026-02-09 à 13.42.01.png"/>
          <p:cNvPicPr preferRelativeResize="0"/>
          <p:nvPr/>
        </p:nvPicPr>
        <p:blipFill rotWithShape="1">
          <a:blip r:embed="rId3">
            <a:alphaModFix/>
          </a:blip>
          <a:srcRect b="0" l="0" r="45004" t="0"/>
          <a:stretch/>
        </p:blipFill>
        <p:spPr>
          <a:xfrm>
            <a:off x="156785" y="2917284"/>
            <a:ext cx="4508175" cy="272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8" title="Capture d’écran 2026-02-09 à 13.42.01.png"/>
          <p:cNvPicPr preferRelativeResize="0"/>
          <p:nvPr/>
        </p:nvPicPr>
        <p:blipFill rotWithShape="1">
          <a:blip r:embed="rId3">
            <a:alphaModFix/>
          </a:blip>
          <a:srcRect b="0" l="84603" r="1571" t="0"/>
          <a:stretch/>
        </p:blipFill>
        <p:spPr>
          <a:xfrm>
            <a:off x="4664961" y="2917284"/>
            <a:ext cx="1133349" cy="2720475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8"/>
          <p:cNvSpPr txBox="1"/>
          <p:nvPr/>
        </p:nvSpPr>
        <p:spPr>
          <a:xfrm>
            <a:off x="6190460" y="166158"/>
            <a:ext cx="5903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accent2"/>
                </a:solidFill>
              </a:rPr>
              <a:t>S</a:t>
            </a:r>
            <a:r>
              <a:rPr b="1" lang="fr-FR" sz="1800">
                <a:solidFill>
                  <a:schemeClr val="accent2"/>
                </a:solidFill>
              </a:rPr>
              <a:t>pectrum-based embeddings : strongest predictive accuracy </a:t>
            </a:r>
            <a:endParaRPr b="1" sz="18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86" name="Google Shape;386;p38"/>
          <p:cNvSpPr/>
          <p:nvPr/>
        </p:nvSpPr>
        <p:spPr>
          <a:xfrm>
            <a:off x="4680050" y="4041162"/>
            <a:ext cx="1133400" cy="767700"/>
          </a:xfrm>
          <a:prstGeom prst="rect">
            <a:avLst/>
          </a:prstGeom>
          <a:noFill/>
          <a:ln cap="flat" cmpd="sng" w="7620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8"/>
          <p:cNvSpPr/>
          <p:nvPr/>
        </p:nvSpPr>
        <p:spPr>
          <a:xfrm>
            <a:off x="3556950" y="3301887"/>
            <a:ext cx="1133400" cy="767700"/>
          </a:xfrm>
          <a:prstGeom prst="rect">
            <a:avLst/>
          </a:prstGeom>
          <a:noFill/>
          <a:ln cap="flat" cmpd="sng" w="76200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8" name="Google Shape;38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650" y="2093909"/>
            <a:ext cx="1676400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44925" y="2093909"/>
            <a:ext cx="1495425" cy="704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0" name="Google Shape;390;p38"/>
          <p:cNvCxnSpPr/>
          <p:nvPr/>
        </p:nvCxnSpPr>
        <p:spPr>
          <a:xfrm>
            <a:off x="2450088" y="4041162"/>
            <a:ext cx="9375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1" name="Google Shape;391;p38"/>
          <p:cNvCxnSpPr/>
          <p:nvPr/>
        </p:nvCxnSpPr>
        <p:spPr>
          <a:xfrm>
            <a:off x="2450088" y="4808862"/>
            <a:ext cx="9375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2" name="Google Shape;392;p38"/>
          <p:cNvCxnSpPr/>
          <p:nvPr/>
        </p:nvCxnSpPr>
        <p:spPr>
          <a:xfrm>
            <a:off x="2450088" y="5480862"/>
            <a:ext cx="9375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3" name="Google Shape;393;p38"/>
          <p:cNvSpPr txBox="1"/>
          <p:nvPr/>
        </p:nvSpPr>
        <p:spPr>
          <a:xfrm>
            <a:off x="6322750" y="1246575"/>
            <a:ext cx="59031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0B5394"/>
                </a:solidFill>
              </a:rPr>
              <a:t>Joint embeddings </a:t>
            </a:r>
            <a:r>
              <a:rPr lang="fr-FR" sz="1800">
                <a:solidFill>
                  <a:srgbClr val="0B5394"/>
                </a:solidFill>
              </a:rPr>
              <a:t>do not uniformly outperform unimodal ones BUT distribute predictive signal across dimensions</a:t>
            </a:r>
            <a:endParaRPr sz="1800">
              <a:solidFill>
                <a:srgbClr val="0B539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94" name="Google Shape;394;p38"/>
          <p:cNvSpPr txBox="1"/>
          <p:nvPr/>
        </p:nvSpPr>
        <p:spPr>
          <a:xfrm>
            <a:off x="6190450" y="2398725"/>
            <a:ext cx="59031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980000"/>
                </a:solidFill>
              </a:rPr>
              <a:t>Larger linear-to-nonlinear probe gap for AstroPT </a:t>
            </a:r>
            <a:r>
              <a:rPr lang="fr-FR" sz="1800">
                <a:solidFill>
                  <a:srgbClr val="980000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</a:rPr>
              <a:t>⇒ Consistent with </a:t>
            </a:r>
            <a:r>
              <a:rPr lang="fr-FR" sz="1800">
                <a:solidFill>
                  <a:schemeClr val="dk1"/>
                </a:solidFill>
              </a:rPr>
              <a:t>literature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fr-FR" sz="1800">
                <a:solidFill>
                  <a:schemeClr val="dk1"/>
                </a:solidFill>
              </a:rPr>
              <a:t>contrastive objectives shape embedding geometry in ways that can make simple readouts effective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b="1" lang="fr-FR" sz="1800">
                <a:solidFill>
                  <a:schemeClr val="dk1"/>
                </a:solidFill>
              </a:rPr>
              <a:t>Likelihood-trained transformer’s</a:t>
            </a:r>
            <a:r>
              <a:rPr lang="fr-FR" sz="1800">
                <a:solidFill>
                  <a:schemeClr val="dk1"/>
                </a:solidFill>
              </a:rPr>
              <a:t> embeddings often shows strong anisotropy (Ethayarajh, 2019)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9"/>
          <p:cNvSpPr txBox="1"/>
          <p:nvPr>
            <p:ph type="title"/>
          </p:nvPr>
        </p:nvSpPr>
        <p:spPr>
          <a:xfrm>
            <a:off x="283750" y="1650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Perspectives &amp; early results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400" name="Google Shape;400;p39"/>
          <p:cNvSpPr txBox="1"/>
          <p:nvPr>
            <p:ph idx="1" type="body"/>
          </p:nvPr>
        </p:nvSpPr>
        <p:spPr>
          <a:xfrm>
            <a:off x="838200" y="1825625"/>
            <a:ext cx="4886400" cy="419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7180" lvl="0" marL="457200" rtl="0" algn="l">
              <a:spcBef>
                <a:spcPts val="1000"/>
              </a:spcBef>
              <a:spcAft>
                <a:spcPts val="0"/>
              </a:spcAft>
              <a:buSzPts val="1080"/>
              <a:buChar char="❑"/>
            </a:pPr>
            <a:r>
              <a:rPr lang="fr-FR"/>
              <a:t>Similarity search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401" name="Google Shape;401;p3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402" name="Google Shape;402;p39" title="Capture d’écran 2026-02-09 à 14.01.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338675"/>
            <a:ext cx="9737676" cy="251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1950" y="1303400"/>
            <a:ext cx="5974025" cy="2742575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39"/>
          <p:cNvSpPr txBox="1"/>
          <p:nvPr/>
        </p:nvSpPr>
        <p:spPr>
          <a:xfrm>
            <a:off x="845491" y="2367000"/>
            <a:ext cx="47469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718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4A54"/>
              </a:buClr>
              <a:buSzPts val="1080"/>
              <a:buFont typeface="Noto Sans Symbols"/>
              <a:buChar char="❑"/>
            </a:pPr>
            <a:r>
              <a:rPr b="1"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Embedding semantics </a:t>
            </a:r>
            <a:endParaRPr b="1"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1800"/>
              <a:buFont typeface="Noto Sans Symbols"/>
              <a:buChar char="▪"/>
            </a:pPr>
            <a:r>
              <a:rPr lang="fr-FR" sz="24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Identify ‘levels’ of information present in the layers </a:t>
            </a:r>
            <a:r>
              <a:rPr lang="fr-FR" sz="20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(https://inria.hal.science/hal-02131630v1)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0"/>
          <p:cNvSpPr txBox="1"/>
          <p:nvPr>
            <p:ph type="title"/>
          </p:nvPr>
        </p:nvSpPr>
        <p:spPr>
          <a:xfrm>
            <a:off x="283750" y="165000"/>
            <a:ext cx="2743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Outreach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410" name="Google Shape;410;p4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411" name="Google Shape;41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2825" y="897750"/>
            <a:ext cx="4802408" cy="50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82200" y="2025900"/>
            <a:ext cx="4200002" cy="103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About Me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00" name="Google Shape;100;p1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01" name="Google Shape;10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9575" y="365125"/>
            <a:ext cx="5896750" cy="561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6575" y="2738975"/>
            <a:ext cx="2676525" cy="185737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03" name="Google Shape;103;p14"/>
          <p:cNvCxnSpPr/>
          <p:nvPr/>
        </p:nvCxnSpPr>
        <p:spPr>
          <a:xfrm flipH="1" rot="10800000">
            <a:off x="7463475" y="2537150"/>
            <a:ext cx="1965600" cy="2151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4" name="Google Shape;104;p14"/>
          <p:cNvCxnSpPr/>
          <p:nvPr/>
        </p:nvCxnSpPr>
        <p:spPr>
          <a:xfrm flipH="1" rot="10800000">
            <a:off x="7520850" y="2852750"/>
            <a:ext cx="1980000" cy="17790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5" name="Google Shape;105;p14"/>
          <p:cNvSpPr txBox="1"/>
          <p:nvPr/>
        </p:nvSpPr>
        <p:spPr>
          <a:xfrm>
            <a:off x="375900" y="1641325"/>
            <a:ext cx="4060200" cy="41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Calibri"/>
              <a:buChar char="-"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Physics background + Computer Science Bachelor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Calibri"/>
              <a:buChar char="-"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Data Science Master’s Degree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Calibri"/>
              <a:buChar char="-"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Intern at CEA - FRANCE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6148" y="194725"/>
            <a:ext cx="1758650" cy="234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4"/>
          <p:cNvSpPr txBox="1"/>
          <p:nvPr/>
        </p:nvSpPr>
        <p:spPr>
          <a:xfrm>
            <a:off x="6545225" y="177900"/>
            <a:ext cx="30417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Euclid Summer school picture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0500" y="4918700"/>
            <a:ext cx="2624587" cy="75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1"/>
          <p:cNvSpPr txBox="1"/>
          <p:nvPr>
            <p:ph type="title"/>
          </p:nvPr>
        </p:nvSpPr>
        <p:spPr>
          <a:xfrm>
            <a:off x="216200" y="940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Ablation study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418" name="Google Shape;418;p4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419" name="Google Shape;41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2100"/>
            <a:ext cx="11887199" cy="2816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2"/>
          <p:cNvSpPr txBox="1"/>
          <p:nvPr>
            <p:ph type="title"/>
          </p:nvPr>
        </p:nvSpPr>
        <p:spPr>
          <a:xfrm>
            <a:off x="216200" y="940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Baseline study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425" name="Google Shape;425;p4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426" name="Google Shape;42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2100"/>
            <a:ext cx="11887197" cy="2728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3"/>
          <p:cNvSpPr txBox="1"/>
          <p:nvPr>
            <p:ph type="title"/>
          </p:nvPr>
        </p:nvSpPr>
        <p:spPr>
          <a:xfrm>
            <a:off x="216200" y="940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Embedding semantics exploration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432" name="Google Shape;432;p4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433" name="Google Shape;43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25" y="966050"/>
            <a:ext cx="4428100" cy="242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9750" y="1572100"/>
            <a:ext cx="6179848" cy="4625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8450" y="3560400"/>
            <a:ext cx="4067557" cy="316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4"/>
          <p:cNvSpPr txBox="1"/>
          <p:nvPr>
            <p:ph type="title"/>
          </p:nvPr>
        </p:nvSpPr>
        <p:spPr>
          <a:xfrm>
            <a:off x="216200" y="9400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Embedding semantics exploration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441" name="Google Shape;441;p4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442" name="Google Shape;44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200" y="1125525"/>
            <a:ext cx="4428101" cy="281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4300" y="1122563"/>
            <a:ext cx="4428101" cy="2823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2750" y="4111176"/>
            <a:ext cx="3411645" cy="2610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1988" y="4031525"/>
            <a:ext cx="3576529" cy="261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5"/>
          <p:cNvSpPr txBox="1"/>
          <p:nvPr>
            <p:ph type="title"/>
          </p:nvPr>
        </p:nvSpPr>
        <p:spPr>
          <a:xfrm>
            <a:off x="838200" y="2766148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Thank you for </a:t>
            </a: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listening</a:t>
            </a: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 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451" name="Google Shape;451;p4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452" name="Google Shape;45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98900" y="3500125"/>
            <a:ext cx="1536100" cy="169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11000" y="1499162"/>
            <a:ext cx="1619174" cy="160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32688" y="3798665"/>
            <a:ext cx="1619175" cy="1630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45" title="Capture d’écran 2026-02-09 à 13.48.16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22788" y="452238"/>
            <a:ext cx="1888375" cy="179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08325" y="3798673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2550" y="3221275"/>
            <a:ext cx="1888376" cy="188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4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435500" y="499313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86126" y="452260"/>
            <a:ext cx="1536100" cy="1922919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45"/>
          <p:cNvSpPr txBox="1"/>
          <p:nvPr/>
        </p:nvSpPr>
        <p:spPr>
          <a:xfrm>
            <a:off x="1008300" y="2375175"/>
            <a:ext cx="24879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Clara Bonini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45"/>
          <p:cNvSpPr txBox="1"/>
          <p:nvPr/>
        </p:nvSpPr>
        <p:spPr>
          <a:xfrm>
            <a:off x="4435500" y="2344600"/>
            <a:ext cx="18288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Maxime Ronceray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45"/>
          <p:cNvSpPr txBox="1"/>
          <p:nvPr/>
        </p:nvSpPr>
        <p:spPr>
          <a:xfrm>
            <a:off x="7877388" y="5283532"/>
            <a:ext cx="18288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Malgorzata Siudek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45"/>
          <p:cNvSpPr txBox="1"/>
          <p:nvPr/>
        </p:nvSpPr>
        <p:spPr>
          <a:xfrm>
            <a:off x="9706188" y="606150"/>
            <a:ext cx="18288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Alexandre Chanson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45"/>
          <p:cNvSpPr txBox="1"/>
          <p:nvPr/>
        </p:nvSpPr>
        <p:spPr>
          <a:xfrm>
            <a:off x="922325" y="5109650"/>
            <a:ext cx="18288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Julien Zoubian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45"/>
          <p:cNvSpPr txBox="1"/>
          <p:nvPr/>
        </p:nvSpPr>
        <p:spPr>
          <a:xfrm>
            <a:off x="2751131" y="5665950"/>
            <a:ext cx="27432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Mike J. Smith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45"/>
          <p:cNvSpPr txBox="1"/>
          <p:nvPr/>
        </p:nvSpPr>
        <p:spPr>
          <a:xfrm>
            <a:off x="7302100" y="2328125"/>
            <a:ext cx="18288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Anna Preto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45"/>
          <p:cNvSpPr txBox="1"/>
          <p:nvPr/>
        </p:nvSpPr>
        <p:spPr>
          <a:xfrm>
            <a:off x="9130900" y="5182652"/>
            <a:ext cx="32721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Marc Huertas-Company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8" name="Google Shape;468;p4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145225" y="3726751"/>
            <a:ext cx="365101" cy="36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4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169900" y="3514326"/>
            <a:ext cx="365101" cy="36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4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1104378" y="1499139"/>
            <a:ext cx="496136" cy="26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4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855988" y="452250"/>
            <a:ext cx="716440" cy="40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4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565525" y="3909382"/>
            <a:ext cx="1303775" cy="8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4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084200" y="3221275"/>
            <a:ext cx="666925" cy="6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4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436650" y="2119328"/>
            <a:ext cx="1144171" cy="36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4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746051" y="499315"/>
            <a:ext cx="496150" cy="518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45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004525" y="3873125"/>
            <a:ext cx="1481126" cy="1481125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45"/>
          <p:cNvSpPr txBox="1"/>
          <p:nvPr/>
        </p:nvSpPr>
        <p:spPr>
          <a:xfrm>
            <a:off x="5830675" y="5428707"/>
            <a:ext cx="1828800" cy="4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Liam Parker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8" name="Google Shape;478;p45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040084" y="5017229"/>
            <a:ext cx="1409987" cy="26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113" name="Google Shape;11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Plan for today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19" name="Google Shape;119;p1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619900" y="1569001"/>
            <a:ext cx="11326800" cy="46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Calibri"/>
              <a:buChar char="❏"/>
            </a:pPr>
            <a:r>
              <a:rPr b="1"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Astronomy: </a:t>
            </a: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A Data-Dependant Field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Calibri"/>
              <a:buChar char="❏"/>
            </a:pPr>
            <a:r>
              <a:rPr b="1"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Data &amp; Missions:</a:t>
            </a: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 Euclid, DESI, and the Multimodal Universe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Calibri"/>
              <a:buChar char="❏"/>
            </a:pPr>
            <a:r>
              <a:rPr b="1"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Anomalies </a:t>
            </a: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b="1"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 Anomaly Detection</a:t>
            </a:r>
            <a:endParaRPr b="1"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Calibri"/>
              <a:buChar char="❏"/>
            </a:pPr>
            <a:r>
              <a:rPr b="1"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Foundation Models </a:t>
            </a:r>
            <a:endParaRPr b="1"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Calibri"/>
              <a:buChar char="❏"/>
            </a:pPr>
            <a:r>
              <a:rPr b="1"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Methodology: </a:t>
            </a: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Normalizing Flows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Calibri"/>
              <a:buChar char="❏"/>
            </a:pPr>
            <a:r>
              <a:rPr b="1"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Results : </a:t>
            </a:r>
            <a:r>
              <a:rPr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Cross-Model Agreement, downstream tasks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24A54"/>
              </a:buClr>
              <a:buSzPts val="2800"/>
              <a:buFont typeface="Calibri"/>
              <a:buChar char="❏"/>
            </a:pPr>
            <a:r>
              <a:rPr b="1"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Discussion &amp; Perspectives</a:t>
            </a:r>
            <a:endParaRPr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440675" y="1569000"/>
            <a:ext cx="9667200" cy="2523900"/>
          </a:xfrm>
          <a:prstGeom prst="roundRect">
            <a:avLst>
              <a:gd fmla="val 2339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6"/>
          <p:cNvSpPr/>
          <p:nvPr/>
        </p:nvSpPr>
        <p:spPr>
          <a:xfrm>
            <a:off x="440675" y="4193075"/>
            <a:ext cx="9667200" cy="551100"/>
          </a:xfrm>
          <a:prstGeom prst="roundRect">
            <a:avLst>
              <a:gd fmla="val 2339" name="adj"/>
            </a:avLst>
          </a:prstGeom>
          <a:noFill/>
          <a:ln cap="flat" cmpd="sng" w="38100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6"/>
          <p:cNvSpPr/>
          <p:nvPr/>
        </p:nvSpPr>
        <p:spPr>
          <a:xfrm>
            <a:off x="440675" y="4876538"/>
            <a:ext cx="9667200" cy="1193400"/>
          </a:xfrm>
          <a:prstGeom prst="roundRect">
            <a:avLst>
              <a:gd fmla="val 2339" name="adj"/>
            </a:avLst>
          </a:prstGeom>
          <a:noFill/>
          <a:ln cap="flat" cmpd="sng" w="38100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7974225" y="3552050"/>
            <a:ext cx="34566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424A54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 b="1" sz="2800">
              <a:solidFill>
                <a:srgbClr val="424A5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6"/>
          <p:cNvSpPr txBox="1"/>
          <p:nvPr/>
        </p:nvSpPr>
        <p:spPr>
          <a:xfrm>
            <a:off x="7974225" y="5501325"/>
            <a:ext cx="34566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A61C00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  <a:endParaRPr b="1" sz="2800">
              <a:solidFill>
                <a:srgbClr val="A61C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7974225" y="4139250"/>
            <a:ext cx="34566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Methods</a:t>
            </a:r>
            <a:endParaRPr b="1" sz="28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>
            <p:ph type="title"/>
          </p:nvPr>
        </p:nvSpPr>
        <p:spPr>
          <a:xfrm>
            <a:off x="838200" y="365125"/>
            <a:ext cx="11132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The Euclid Mission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2" name="Google Shape;132;p17"/>
          <p:cNvSpPr txBox="1"/>
          <p:nvPr>
            <p:ph idx="1" type="body"/>
          </p:nvPr>
        </p:nvSpPr>
        <p:spPr>
          <a:xfrm>
            <a:off x="6087125" y="1690825"/>
            <a:ext cx="5799000" cy="419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292036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38571"/>
              <a:buChar char="❑"/>
            </a:pPr>
            <a:r>
              <a:rPr lang="fr-FR"/>
              <a:t>ESA mission (2025) to map the dark Universe (Find Dark Matter Origin)</a:t>
            </a:r>
            <a:endParaRPr/>
          </a:p>
          <a:p>
            <a:pPr indent="-29203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38571"/>
              <a:buChar char="❑"/>
            </a:pPr>
            <a:r>
              <a:rPr lang="fr-FR"/>
              <a:t>Instruments: Visual and Near infrared imaging </a:t>
            </a:r>
            <a:endParaRPr/>
          </a:p>
          <a:p>
            <a:pPr indent="-292036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38571"/>
              <a:buChar char="❑"/>
            </a:pPr>
            <a:r>
              <a:rPr lang="fr-FR"/>
              <a:t>Q1 = first public data release (63 deg², 30M sources)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34" name="Google Shape;134;p17"/>
          <p:cNvPicPr preferRelativeResize="0"/>
          <p:nvPr/>
        </p:nvPicPr>
        <p:blipFill rotWithShape="1">
          <a:blip r:embed="rId3">
            <a:alphaModFix/>
          </a:blip>
          <a:srcRect b="64236" l="1500" r="36752" t="-767"/>
          <a:stretch/>
        </p:blipFill>
        <p:spPr>
          <a:xfrm>
            <a:off x="316750" y="2671025"/>
            <a:ext cx="3645900" cy="210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21425" y="466500"/>
            <a:ext cx="104775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7"/>
          <p:cNvPicPr preferRelativeResize="0"/>
          <p:nvPr/>
        </p:nvPicPr>
        <p:blipFill rotWithShape="1">
          <a:blip r:embed="rId5">
            <a:alphaModFix/>
          </a:blip>
          <a:srcRect b="23177" l="0" r="0" t="0"/>
          <a:stretch/>
        </p:blipFill>
        <p:spPr>
          <a:xfrm>
            <a:off x="5519225" y="4376600"/>
            <a:ext cx="6672776" cy="24814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7" name="Google Shape;137;p17"/>
          <p:cNvCxnSpPr/>
          <p:nvPr/>
        </p:nvCxnSpPr>
        <p:spPr>
          <a:xfrm flipH="1">
            <a:off x="7089700" y="4552050"/>
            <a:ext cx="9000" cy="3726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38" name="Google Shape;138;p17"/>
          <p:cNvPicPr preferRelativeResize="0"/>
          <p:nvPr/>
        </p:nvPicPr>
        <p:blipFill rotWithShape="1">
          <a:blip r:embed="rId3">
            <a:alphaModFix/>
          </a:blip>
          <a:srcRect b="14642" l="1500" r="-1500" t="68536"/>
          <a:stretch/>
        </p:blipFill>
        <p:spPr>
          <a:xfrm>
            <a:off x="316750" y="5001675"/>
            <a:ext cx="5904675" cy="9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 txBox="1"/>
          <p:nvPr/>
        </p:nvSpPr>
        <p:spPr>
          <a:xfrm>
            <a:off x="316750" y="472325"/>
            <a:ext cx="51090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-FR" sz="2000">
                <a:solidFill>
                  <a:srgbClr val="424A54"/>
                </a:solidFill>
              </a:rPr>
              <a:t>Around 150 BC Hipparchus cataloged over 850 celestial objects</a:t>
            </a:r>
            <a:endParaRPr b="1" sz="2000">
              <a:solidFill>
                <a:srgbClr val="424A5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24A5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24A54"/>
                </a:solidFill>
              </a:rPr>
              <a:t>Astronomy is a data-driven science that builds understanding from large, well-calibrated surveys</a:t>
            </a:r>
            <a:endParaRPr b="1" sz="2000">
              <a:solidFill>
                <a:srgbClr val="424A54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 txBox="1"/>
          <p:nvPr>
            <p:ph type="title"/>
          </p:nvPr>
        </p:nvSpPr>
        <p:spPr>
          <a:xfrm>
            <a:off x="838200" y="52161"/>
            <a:ext cx="11132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The DESI Mission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45" name="Google Shape;145;p18"/>
          <p:cNvSpPr txBox="1"/>
          <p:nvPr>
            <p:ph idx="1" type="body"/>
          </p:nvPr>
        </p:nvSpPr>
        <p:spPr>
          <a:xfrm>
            <a:off x="4124475" y="1377850"/>
            <a:ext cx="7761600" cy="419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718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80"/>
              <a:buChar char="-"/>
            </a:pPr>
            <a:r>
              <a:rPr lang="fr-FR"/>
              <a:t>Dark Energy Spectroscopic Instrument</a:t>
            </a:r>
            <a:endParaRPr/>
          </a:p>
          <a:p>
            <a:pPr indent="-29718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80"/>
              <a:buChar char="-"/>
            </a:pPr>
            <a:r>
              <a:rPr lang="fr-FR"/>
              <a:t>3-degree-diameter field of view that feeds a focal plate containing 5,000 robotic positioners. </a:t>
            </a:r>
            <a:endParaRPr/>
          </a:p>
          <a:p>
            <a:pPr indent="-29718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80"/>
              <a:buChar char="-"/>
            </a:pPr>
            <a:r>
              <a:rPr lang="fr-FR"/>
              <a:t>Produce h</a:t>
            </a:r>
            <a:r>
              <a:rPr lang="fr-FR"/>
              <a:t>igh</a:t>
            </a:r>
            <a:r>
              <a:rPr lang="fr-FR"/>
              <a:t> quality spectra</a:t>
            </a:r>
            <a:endParaRPr/>
          </a:p>
        </p:txBody>
      </p:sp>
      <p:sp>
        <p:nvSpPr>
          <p:cNvPr id="146" name="Google Shape;146;p1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cxnSp>
        <p:nvCxnSpPr>
          <p:cNvPr id="147" name="Google Shape;147;p18"/>
          <p:cNvCxnSpPr/>
          <p:nvPr/>
        </p:nvCxnSpPr>
        <p:spPr>
          <a:xfrm flipH="1">
            <a:off x="7089700" y="4552050"/>
            <a:ext cx="9000" cy="3726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48" name="Google Shape;14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675" y="466500"/>
            <a:ext cx="3152575" cy="340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4019850"/>
            <a:ext cx="3152576" cy="2130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43175" y="400861"/>
            <a:ext cx="952275" cy="77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23225" y="3709446"/>
            <a:ext cx="7964101" cy="172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Multimodal universe</a:t>
            </a:r>
            <a:endParaRPr/>
          </a:p>
        </p:txBody>
      </p:sp>
      <p:sp>
        <p:nvSpPr>
          <p:cNvPr id="157" name="Google Shape;157;p19"/>
          <p:cNvSpPr txBox="1"/>
          <p:nvPr>
            <p:ph idx="1" type="body"/>
          </p:nvPr>
        </p:nvSpPr>
        <p:spPr>
          <a:xfrm>
            <a:off x="838200" y="1555500"/>
            <a:ext cx="10515600" cy="953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lang="fr-FR"/>
              <a:t>The Multimodal Universe: Enabling Large-Scale Machine Learning with 100TB of Astronomical Scientific Data </a:t>
            </a:r>
            <a:r>
              <a:rPr b="0" lang="fr-FR" sz="2000"/>
              <a:t>https://arxiv.org/abs/2412.02527</a:t>
            </a:r>
            <a:endParaRPr b="0" sz="2000"/>
          </a:p>
        </p:txBody>
      </p:sp>
      <p:sp>
        <p:nvSpPr>
          <p:cNvPr id="158" name="Google Shape;158;p1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59" name="Google Shape;15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6537" y="2423324"/>
            <a:ext cx="8318938" cy="36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9"/>
          <p:cNvSpPr txBox="1"/>
          <p:nvPr/>
        </p:nvSpPr>
        <p:spPr>
          <a:xfrm>
            <a:off x="1272150" y="6250025"/>
            <a:ext cx="8234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huggingface.co/MultimodalUniverse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latin typeface="EB Garamond"/>
                <a:ea typeface="EB Garamond"/>
                <a:cs typeface="EB Garamond"/>
                <a:sym typeface="EB Garamond"/>
              </a:rPr>
              <a:t>Data Sample</a:t>
            </a:r>
            <a:endParaRPr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66" name="Google Shape;166;p2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67" name="Google Shape;167;p20" title="single_object_viz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250" y="2365781"/>
            <a:ext cx="11067551" cy="3150557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0"/>
          <p:cNvSpPr txBox="1"/>
          <p:nvPr>
            <p:ph idx="1" type="body"/>
          </p:nvPr>
        </p:nvSpPr>
        <p:spPr>
          <a:xfrm>
            <a:off x="7183150" y="5015800"/>
            <a:ext cx="2619000" cy="69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Euclid Images</a:t>
            </a:r>
            <a:endParaRPr/>
          </a:p>
        </p:txBody>
      </p:sp>
      <p:pic>
        <p:nvPicPr>
          <p:cNvPr id="169" name="Google Shape;169;p20" title="Capture d’écran 2026-02-05 à 08.43.4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37599" y="102501"/>
            <a:ext cx="4519649" cy="226327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0"/>
          <p:cNvSpPr txBox="1"/>
          <p:nvPr>
            <p:ph idx="1" type="body"/>
          </p:nvPr>
        </p:nvSpPr>
        <p:spPr>
          <a:xfrm>
            <a:off x="1521450" y="2110263"/>
            <a:ext cx="2619000" cy="69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fr-FR"/>
              <a:t>DESI Spectra</a:t>
            </a: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286250" y="5711200"/>
            <a:ext cx="740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https://huggingface.co/datasets/msiudek/astroPT_euclid_Q1_desi_dr1_dataset</a:t>
            </a:r>
            <a:endParaRPr/>
          </a:p>
        </p:txBody>
      </p:sp>
      <p:pic>
        <p:nvPicPr>
          <p:cNvPr id="172" name="Google Shape;17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6675" y="5643688"/>
            <a:ext cx="577785" cy="535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univ-tour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